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notesMasterIdLst>
    <p:notesMasterId r:id="rId56"/>
  </p:notesMasterIdLst>
  <p:sldIdLst>
    <p:sldId id="353" r:id="rId2"/>
    <p:sldId id="352" r:id="rId3"/>
    <p:sldId id="311" r:id="rId4"/>
    <p:sldId id="343" r:id="rId5"/>
    <p:sldId id="310" r:id="rId6"/>
    <p:sldId id="338" r:id="rId7"/>
    <p:sldId id="324" r:id="rId8"/>
    <p:sldId id="305" r:id="rId9"/>
    <p:sldId id="308" r:id="rId10"/>
    <p:sldId id="327" r:id="rId11"/>
    <p:sldId id="328" r:id="rId12"/>
    <p:sldId id="350" r:id="rId13"/>
    <p:sldId id="351" r:id="rId14"/>
    <p:sldId id="329" r:id="rId15"/>
    <p:sldId id="312" r:id="rId16"/>
    <p:sldId id="313" r:id="rId17"/>
    <p:sldId id="314" r:id="rId18"/>
    <p:sldId id="355" r:id="rId19"/>
    <p:sldId id="356" r:id="rId20"/>
    <p:sldId id="372" r:id="rId21"/>
    <p:sldId id="373" r:id="rId22"/>
    <p:sldId id="374" r:id="rId23"/>
    <p:sldId id="309" r:id="rId24"/>
    <p:sldId id="340" r:id="rId25"/>
    <p:sldId id="339" r:id="rId26"/>
    <p:sldId id="315" r:id="rId27"/>
    <p:sldId id="348" r:id="rId28"/>
    <p:sldId id="316" r:id="rId29"/>
    <p:sldId id="358" r:id="rId30"/>
    <p:sldId id="332" r:id="rId31"/>
    <p:sldId id="319" r:id="rId32"/>
    <p:sldId id="320" r:id="rId33"/>
    <p:sldId id="322" r:id="rId34"/>
    <p:sldId id="321" r:id="rId35"/>
    <p:sldId id="342" r:id="rId36"/>
    <p:sldId id="337" r:id="rId37"/>
    <p:sldId id="333" r:id="rId38"/>
    <p:sldId id="359" r:id="rId39"/>
    <p:sldId id="334" r:id="rId40"/>
    <p:sldId id="360" r:id="rId41"/>
    <p:sldId id="361" r:id="rId42"/>
    <p:sldId id="335" r:id="rId43"/>
    <p:sldId id="336" r:id="rId44"/>
    <p:sldId id="365" r:id="rId45"/>
    <p:sldId id="363" r:id="rId46"/>
    <p:sldId id="362" r:id="rId47"/>
    <p:sldId id="364" r:id="rId48"/>
    <p:sldId id="331" r:id="rId49"/>
    <p:sldId id="371" r:id="rId50"/>
    <p:sldId id="344" r:id="rId51"/>
    <p:sldId id="345" r:id="rId52"/>
    <p:sldId id="376" r:id="rId53"/>
    <p:sldId id="349" r:id="rId54"/>
    <p:sldId id="375" r:id="rId55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FF9966"/>
    <a:srgbClr val="005800"/>
    <a:srgbClr val="CC0000"/>
    <a:srgbClr val="FFFF66"/>
    <a:srgbClr val="80008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05" autoAdjust="0"/>
  </p:normalViewPr>
  <p:slideViewPr>
    <p:cSldViewPr>
      <p:cViewPr varScale="1">
        <p:scale>
          <a:sx n="78" d="100"/>
          <a:sy n="78" d="100"/>
        </p:scale>
        <p:origin x="117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F0-4312-B546-7F25919BA0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F0-4312-B546-7F25919BA0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F0-4312-B546-7F25919BA0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F0-4312-B546-7F25919BA0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Вапнярська ОТГ</c:v>
                </c:pt>
                <c:pt idx="1">
                  <c:v>Томашпільська ОТГ</c:v>
                </c:pt>
                <c:pt idx="2">
                  <c:v>район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8217</c:v>
                </c:pt>
                <c:pt idx="1">
                  <c:v>7522</c:v>
                </c:pt>
                <c:pt idx="2">
                  <c:v>17388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F0-4312-B546-7F25919BA0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9F0-4312-B546-7F25919BA0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9F0-4312-B546-7F25919BA0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9F0-4312-B546-7F25919BA0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9F0-4312-B546-7F25919BA0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Вапнярська ОТГ</c:v>
                </c:pt>
                <c:pt idx="1">
                  <c:v>Томашпільська ОТГ</c:v>
                </c:pt>
                <c:pt idx="2">
                  <c:v>район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9F0-4312-B546-7F25919BA0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9F0-4312-B546-7F25919BA0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9F0-4312-B546-7F25919BA0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9F0-4312-B546-7F25919BA0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9F0-4312-B546-7F25919BA0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Вапнярська ОТГ</c:v>
                </c:pt>
                <c:pt idx="1">
                  <c:v>Томашпільська ОТГ</c:v>
                </c:pt>
                <c:pt idx="2">
                  <c:v>район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9F0-4312-B546-7F25919BA0A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err="1" smtClean="0"/>
              <a:t>Затверджено</a:t>
            </a:r>
            <a:r>
              <a:rPr lang="ru-RU" dirty="0" smtClean="0"/>
              <a:t> на 2018 </a:t>
            </a:r>
            <a:r>
              <a:rPr lang="ru-RU" dirty="0" err="1" smtClean="0"/>
              <a:t>рік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фактично використано в 2018 році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69-4BC9-A1F8-B9BFC495F0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69-4BC9-A1F8-B9BFC495F0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69-4BC9-A1F8-B9BFC495F0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69-4BC9-A1F8-B9BFC495F0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B69-4BC9-A1F8-B9BFC495F0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B69-4BC9-A1F8-B9BFC495F0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B69-4BC9-A1F8-B9BFC495F0A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B69-4BC9-A1F8-B9BFC495F0A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B69-4BC9-A1F8-B9BFC495F0AD}"/>
              </c:ext>
            </c:extLst>
          </c:dPt>
          <c:dLbls>
            <c:dLbl>
              <c:idx val="3"/>
              <c:layout>
                <c:manualLayout>
                  <c:x val="1.1243296074053482E-2"/>
                  <c:y val="9.259259259259258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B69-4BC9-A1F8-B9BFC495F0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B69-4BC9-A1F8-B9BFC495F0A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B69-4BC9-A1F8-B9BFC495F0A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предмети, матеріали, обладнання та інвентар</c:v>
                </c:pt>
                <c:pt idx="1">
                  <c:v>медикаменти, перевязувальні матеріали</c:v>
                </c:pt>
                <c:pt idx="2">
                  <c:v>продукти харчування</c:v>
                </c:pt>
                <c:pt idx="3">
                  <c:v>оплата послуг( крім комунальних)</c:v>
                </c:pt>
                <c:pt idx="4">
                  <c:v>видатки на відрядження</c:v>
                </c:pt>
                <c:pt idx="5">
                  <c:v>оплата комунальних послуг те енергоносіїв</c:v>
                </c:pt>
                <c:pt idx="6">
                  <c:v>виплата пенсій та допомоги</c:v>
                </c:pt>
                <c:pt idx="7">
                  <c:v>інші виплати населенню( видатки на відшкодування вартості інсуліну вт.ч.)</c:v>
                </c:pt>
                <c:pt idx="8">
                  <c:v>оплата праці з нарахуваннями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1.4</c:v>
                </c:pt>
                <c:pt idx="1">
                  <c:v>1.4</c:v>
                </c:pt>
                <c:pt idx="2">
                  <c:v>1.3</c:v>
                </c:pt>
                <c:pt idx="3">
                  <c:v>0.8</c:v>
                </c:pt>
                <c:pt idx="4">
                  <c:v>0.7</c:v>
                </c:pt>
                <c:pt idx="5">
                  <c:v>9.1999999999999993</c:v>
                </c:pt>
                <c:pt idx="6">
                  <c:v>0.6</c:v>
                </c:pt>
                <c:pt idx="7">
                  <c:v>2.6</c:v>
                </c:pt>
                <c:pt idx="8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B69-4BC9-A1F8-B9BFC495F0A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1499408159038"/>
          <c:y val="0.11824179618435536"/>
          <c:w val="0.87028841788498124"/>
          <c:h val="0.80177551126549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Томашпільський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Томашпільський</c:v>
                </c:pt>
                <c:pt idx="1">
                  <c:v>Крижопільський</c:v>
                </c:pt>
                <c:pt idx="2">
                  <c:v>Тульчинський</c:v>
                </c:pt>
                <c:pt idx="3">
                  <c:v>Піщанський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C9-4E77-BA74-B9A1811FAE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Крижопільський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Томашпільський</c:v>
                </c:pt>
                <c:pt idx="1">
                  <c:v>Крижопільський</c:v>
                </c:pt>
                <c:pt idx="2">
                  <c:v>Тульчинський</c:v>
                </c:pt>
                <c:pt idx="3">
                  <c:v>Піщанський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33417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C9-4E77-BA74-B9A1811FAE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Тульчинський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Томашпільський</c:v>
                </c:pt>
                <c:pt idx="1">
                  <c:v>Крижопільський</c:v>
                </c:pt>
                <c:pt idx="2">
                  <c:v>Тульчинський</c:v>
                </c:pt>
                <c:pt idx="3">
                  <c:v>Піщанський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55358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C9-4E77-BA74-B9A1811FAE8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Піщанський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Томашпільський</c:v>
                </c:pt>
                <c:pt idx="1">
                  <c:v>Крижопільський</c:v>
                </c:pt>
                <c:pt idx="2">
                  <c:v>Тульчинський</c:v>
                </c:pt>
                <c:pt idx="3">
                  <c:v>Піщанський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20912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C9-4E77-BA74-B9A1811FAE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24689408"/>
        <c:axId val="110281984"/>
      </c:barChart>
      <c:catAx>
        <c:axId val="124689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281984"/>
        <c:crosses val="autoZero"/>
        <c:auto val="1"/>
        <c:lblAlgn val="ctr"/>
        <c:lblOffset val="100"/>
        <c:noMultiLvlLbl val="0"/>
      </c:catAx>
      <c:valAx>
        <c:axId val="11028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468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32662192393739E-2"/>
          <c:y val="5.4006968641114983E-2"/>
          <c:w val="0.90492170022371365"/>
          <c:h val="0.7439024390243902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Народжуваність</c:v>
                </c:pt>
              </c:strCache>
            </c:strRef>
          </c:tx>
          <c:spPr>
            <a:ln w="34643">
              <a:solidFill>
                <a:srgbClr val="000080"/>
              </a:solidFill>
              <a:prstDash val="solid"/>
            </a:ln>
          </c:spPr>
          <c:marker>
            <c:symbol val="circle"/>
            <c:size val="1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330194475664329E-2"/>
                  <c:y val="-8.2622304006814917E-2"/>
                </c:manualLayout>
              </c:layout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63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4DB-4F4B-B4D9-5176473E0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61808997940925E-2"/>
                  <c:y val="-7.5910489587576568E-2"/>
                </c:manualLayout>
              </c:layout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63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4DB-4F4B-B4D9-5176473E0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024424315393281E-2"/>
                  <c:y val="-7.482029500769366E-2"/>
                </c:manualLayout>
              </c:layout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63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4DB-4F4B-B4D9-5176473E0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770932794529592E-2"/>
                  <c:y val="-8.0271671444110126E-2"/>
                </c:manualLayout>
              </c:layout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63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4DB-4F4B-B4D9-5176473E0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70312360028794E-2"/>
                  <c:y val="-8.5103416814230393E-2"/>
                </c:manualLayout>
              </c:layout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63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4DB-4F4B-B4D9-5176473E0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4820867332245116E-2"/>
                  <c:y val="-7.2630897622539603E-2"/>
                </c:manualLayout>
              </c:layout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63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4DB-4F4B-B4D9-5176473E0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53020134228187921"/>
                  <c:y val="0.3240418118466899"/>
                </c:manualLayout>
              </c:layout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63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4DB-4F4B-B4D9-5176473E0BC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60850111856823264"/>
                  <c:y val="0.36585365853658536"/>
                </c:manualLayout>
              </c:layout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27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4DB-4F4B-B4D9-5176473E0BC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5659955257270697"/>
                  <c:y val="0.48257839721254353"/>
                </c:manualLayout>
              </c:layout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27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4DB-4F4B-B4D9-5176473E0BC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73378076062639819"/>
                  <c:y val="0.46689895470383275"/>
                </c:manualLayout>
              </c:layout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27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4DB-4F4B-B4D9-5176473E0BC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8087248322147651"/>
                  <c:y val="0.49303135888501742"/>
                </c:manualLayout>
              </c:layout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27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4DB-4F4B-B4D9-5176473E0BC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88814317673378074"/>
                  <c:y val="0.48780487804878048"/>
                </c:manualLayout>
              </c:layout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27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4DB-4F4B-B4D9-5176473E0BC2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96644295302013428"/>
                  <c:y val="0.51916376306620204"/>
                </c:manualLayout>
              </c:layout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27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4DB-4F4B-B4D9-5176473E0BC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30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Sheet1!$B$2:$G$2</c:f>
              <c:numCache>
                <c:formatCode>0.00</c:formatCode>
                <c:ptCount val="6"/>
                <c:pt idx="0">
                  <c:v>11.1</c:v>
                </c:pt>
                <c:pt idx="1">
                  <c:v>10.26</c:v>
                </c:pt>
                <c:pt idx="2">
                  <c:v>11.43</c:v>
                </c:pt>
                <c:pt idx="3">
                  <c:v>9.83</c:v>
                </c:pt>
                <c:pt idx="4">
                  <c:v>8.5</c:v>
                </c:pt>
                <c:pt idx="5">
                  <c:v>9.0299999999999994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94DB-4F4B-B4D9-5176473E0BC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Смертність</c:v>
                </c:pt>
              </c:strCache>
            </c:strRef>
          </c:tx>
          <c:spPr>
            <a:ln w="34643">
              <a:solidFill>
                <a:srgbClr val="FF0000"/>
              </a:solidFill>
              <a:prstDash val="solid"/>
            </a:ln>
          </c:spPr>
          <c:marker>
            <c:symbol val="square"/>
            <c:size val="1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2991059661078282E-2"/>
                  <c:y val="-7.2005149525837864E-2"/>
                </c:manualLayout>
              </c:layout>
              <c:numFmt formatCode="0.00" sourceLinked="0"/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63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4DB-4F4B-B4D9-5176473E0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093272838201305E-2"/>
                  <c:y val="-7.7413234315851606E-2"/>
                </c:manualLayout>
              </c:layout>
              <c:numFmt formatCode="0.00" sourceLinked="0"/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63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4DB-4F4B-B4D9-5176473E0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025334243536498E-2"/>
                  <c:y val="-6.5752336300847647E-2"/>
                </c:manualLayout>
              </c:layout>
              <c:numFmt formatCode="0.00" sourceLinked="0"/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63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4DB-4F4B-B4D9-5176473E0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838956816632638E-2"/>
                  <c:y val="-7.6590050819826019E-2"/>
                </c:manualLayout>
              </c:layout>
              <c:numFmt formatCode="0.00" sourceLinked="0"/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63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4DB-4F4B-B4D9-5176473E0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889715855053084E-2"/>
                  <c:y val="-6.8146260509955134E-2"/>
                </c:manualLayout>
              </c:layout>
              <c:numFmt formatCode="0.00" sourceLinked="0"/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63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94DB-4F4B-B4D9-5176473E0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703209027726291E-2"/>
                  <c:y val="-7.4389091115333206E-2"/>
                </c:manualLayout>
              </c:layout>
              <c:numFmt formatCode="0.00" sourceLinked="0"/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63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94DB-4F4B-B4D9-5176473E0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53020134228187921"/>
                  <c:y val="4.878048780487805E-2"/>
                </c:manualLayout>
              </c:layout>
              <c:numFmt formatCode="0.00" sourceLinked="0"/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63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94DB-4F4B-B4D9-5176473E0BC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60178970917225949"/>
                  <c:y val="8.885017421602788E-2"/>
                </c:manualLayout>
              </c:layout>
              <c:numFmt formatCode="0.00" sourceLinked="0"/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27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4DB-4F4B-B4D9-5176473E0BC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5659955257270697"/>
                  <c:y val="0.20905923344947736"/>
                </c:manualLayout>
              </c:layout>
              <c:numFmt formatCode="0.00" sourceLinked="0"/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27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94DB-4F4B-B4D9-5176473E0BC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71812080536912748"/>
                  <c:y val="0.20383275261324041"/>
                </c:manualLayout>
              </c:layout>
              <c:numFmt formatCode="0.00" sourceLinked="0"/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27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94DB-4F4B-B4D9-5176473E0BC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80425055928411637"/>
                  <c:y val="0.19337979094076654"/>
                </c:manualLayout>
              </c:layout>
              <c:numFmt formatCode="0.00" sourceLinked="0"/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27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94DB-4F4B-B4D9-5176473E0BC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88590604026845643"/>
                  <c:y val="0.20557491289198607"/>
                </c:manualLayout>
              </c:layout>
              <c:numFmt formatCode="0.00" sourceLinked="0"/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27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94DB-4F4B-B4D9-5176473E0BC2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96196868008948544"/>
                  <c:y val="0.1951219512195122"/>
                </c:manualLayout>
              </c:layout>
              <c:numFmt formatCode="0.00" sourceLinked="0"/>
              <c:spPr>
                <a:noFill/>
                <a:ln w="23095">
                  <a:noFill/>
                </a:ln>
              </c:spPr>
              <c:txPr>
                <a:bodyPr/>
                <a:lstStyle/>
                <a:p>
                  <a:pPr>
                    <a:defRPr sz="1273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94DB-4F4B-B4D9-5176473E0BC2}"/>
                </c:ex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230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Sheet1!$B$3:$G$3</c:f>
              <c:numCache>
                <c:formatCode>0.00</c:formatCode>
                <c:ptCount val="6"/>
                <c:pt idx="0">
                  <c:v>17.100000000000001</c:v>
                </c:pt>
                <c:pt idx="1">
                  <c:v>17.25</c:v>
                </c:pt>
                <c:pt idx="2">
                  <c:v>17.88</c:v>
                </c:pt>
                <c:pt idx="3">
                  <c:v>18.54</c:v>
                </c:pt>
                <c:pt idx="4">
                  <c:v>18.07</c:v>
                </c:pt>
                <c:pt idx="5">
                  <c:v>16.97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94DB-4F4B-B4D9-5176473E0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892640"/>
        <c:axId val="216893200"/>
      </c:lineChart>
      <c:catAx>
        <c:axId val="21689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3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216893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6893200"/>
        <c:scaling>
          <c:orientation val="minMax"/>
          <c:min val="6"/>
        </c:scaling>
        <c:delete val="0"/>
        <c:axPos val="l"/>
        <c:majorGridlines>
          <c:spPr>
            <a:ln w="11548">
              <a:solidFill>
                <a:schemeClr val="tx1"/>
              </a:solidFill>
              <a:prstDash val="sysDash"/>
            </a:ln>
          </c:spPr>
        </c:majorGridlines>
        <c:numFmt formatCode="0.00" sourceLinked="1"/>
        <c:majorTickMark val="out"/>
        <c:minorTickMark val="none"/>
        <c:tickLblPos val="nextTo"/>
        <c:spPr>
          <a:ln w="28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216892640"/>
        <c:crosses val="autoZero"/>
        <c:crossBetween val="between"/>
      </c:valAx>
      <c:spPr>
        <a:solidFill>
          <a:srgbClr val="FFFFFF"/>
        </a:solidFill>
        <a:ln w="23095">
          <a:noFill/>
        </a:ln>
      </c:spPr>
    </c:plotArea>
    <c:legend>
      <c:legendPos val="b"/>
      <c:layout>
        <c:manualLayout>
          <c:xMode val="edge"/>
          <c:yMode val="edge"/>
          <c:x val="0.24309830439625224"/>
          <c:y val="0.88275881592308758"/>
          <c:w val="0.53131991051454142"/>
          <c:h val="6.968641114982578E-2"/>
        </c:manualLayout>
      </c:layout>
      <c:overlay val="0"/>
      <c:spPr>
        <a:solidFill>
          <a:schemeClr val="bg1"/>
        </a:solidFill>
        <a:ln w="2887">
          <a:solidFill>
            <a:schemeClr val="tx1"/>
          </a:solidFill>
          <a:prstDash val="solid"/>
        </a:ln>
      </c:spPr>
      <c:txPr>
        <a:bodyPr/>
        <a:lstStyle/>
        <a:p>
          <a:pPr>
            <a:defRPr sz="150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томашпільський</c:v>
                </c:pt>
                <c:pt idx="1">
                  <c:v>крижопільський</c:v>
                </c:pt>
                <c:pt idx="2">
                  <c:v>тульчинський</c:v>
                </c:pt>
                <c:pt idx="3">
                  <c:v>піщанський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8.5</c:v>
                </c:pt>
                <c:pt idx="1">
                  <c:v>8.32</c:v>
                </c:pt>
                <c:pt idx="2">
                  <c:v>9.65</c:v>
                </c:pt>
                <c:pt idx="3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AA-42A8-A2DE-FDF9A744C7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томашпільський</c:v>
                </c:pt>
                <c:pt idx="1">
                  <c:v>крижопільський</c:v>
                </c:pt>
                <c:pt idx="2">
                  <c:v>тульчинський</c:v>
                </c:pt>
                <c:pt idx="3">
                  <c:v>піщанський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9.0299999999999994</c:v>
                </c:pt>
                <c:pt idx="1">
                  <c:v>8.1999999999999993</c:v>
                </c:pt>
                <c:pt idx="2">
                  <c:v>8</c:v>
                </c:pt>
                <c:pt idx="3">
                  <c:v>7.32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AA-42A8-A2DE-FDF9A744C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896000"/>
        <c:axId val="216896560"/>
      </c:barChart>
      <c:catAx>
        <c:axId val="21689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16896560"/>
        <c:crosses val="autoZero"/>
        <c:auto val="1"/>
        <c:lblAlgn val="ctr"/>
        <c:lblOffset val="100"/>
        <c:noMultiLvlLbl val="0"/>
      </c:catAx>
      <c:valAx>
        <c:axId val="21689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1689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71170454744791E-2"/>
          <c:y val="1.3742094144729995E-2"/>
          <c:w val="0.92342882954525518"/>
          <c:h val="0.61546127523532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томашпільський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88112945960619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88E-4557-B0A3-BE8D210561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133737277054686E-3"/>
                  <c:y val="-4.312366066229311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88E-4557-B0A3-BE8D210561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18.07</c:v>
                </c:pt>
                <c:pt idx="1">
                  <c:v>16.899999999999999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8E-4557-B0A3-BE8D210561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крижопільський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883962210826475E-3"/>
                  <c:y val="-4.312366066229015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88E-4557-B0A3-BE8D210561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489220707899822E-17"/>
                  <c:y val="-9.0559687390811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88E-4557-B0A3-BE8D210561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16.73</c:v>
                </c:pt>
                <c:pt idx="1">
                  <c:v>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8E-4557-B0A3-BE8D210561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тульчинський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470990552706619E-2"/>
                  <c:y val="8.1934955258353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88E-4557-B0A3-BE8D210561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489220707899822E-17"/>
                  <c:y val="8.19349552583531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88E-4557-B0A3-BE8D210561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16.989999999999998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8E-4557-B0A3-BE8D2105618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піщанський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040286122054765E-2"/>
                  <c:y val="2.54429597907517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88E-4557-B0A3-BE8D210561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68182276582935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88E-4557-B0A3-BE8D210561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17.829999999999998</c:v>
                </c:pt>
                <c:pt idx="1">
                  <c:v>14.92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8E-4557-B0A3-BE8D2105618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1403424"/>
        <c:axId val="180387840"/>
      </c:barChart>
      <c:catAx>
        <c:axId val="18140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0387840"/>
        <c:crosses val="autoZero"/>
        <c:auto val="1"/>
        <c:lblAlgn val="ctr"/>
        <c:lblOffset val="100"/>
        <c:noMultiLvlLbl val="0"/>
      </c:catAx>
      <c:valAx>
        <c:axId val="18038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40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структура смертності по Томашпільському району за 2017 рік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смертності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4B-48C6-8A32-97F20D6C42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4B-48C6-8A32-97F20D6C42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4B-48C6-8A32-97F20D6C42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4B-48C6-8A32-97F20D6C42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64B-48C6-8A32-97F20D6C42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64B-48C6-8A32-97F20D6C42E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64B-48C6-8A32-97F20D6C42E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64B-48C6-8A32-97F20D6C42E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64B-48C6-8A32-97F20D6C42E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64B-48C6-8A32-97F20D6C42EA}"/>
              </c:ext>
            </c:extLst>
          </c:dPt>
          <c:dLbls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64B-48C6-8A32-97F20D6C42E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64B-48C6-8A32-97F20D6C42EA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64B-48C6-8A32-97F20D6C42E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хвороби системи кровообігу</c:v>
                </c:pt>
                <c:pt idx="1">
                  <c:v>новоутворення</c:v>
                </c:pt>
                <c:pt idx="2">
                  <c:v>хвороби органів травлення</c:v>
                </c:pt>
                <c:pt idx="3">
                  <c:v>травми</c:v>
                </c:pt>
                <c:pt idx="4">
                  <c:v>симптоми,ознаки</c:v>
                </c:pt>
                <c:pt idx="5">
                  <c:v>хвороби органів дихання</c:v>
                </c:pt>
                <c:pt idx="6">
                  <c:v>хвороби нервової системи</c:v>
                </c:pt>
                <c:pt idx="7">
                  <c:v>інфекційні хвороби</c:v>
                </c:pt>
                <c:pt idx="8">
                  <c:v>хвороби вуха</c:v>
                </c:pt>
                <c:pt idx="9">
                  <c:v>вроджені аномалії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79.53</c:v>
                </c:pt>
                <c:pt idx="1">
                  <c:v>9.07</c:v>
                </c:pt>
                <c:pt idx="2">
                  <c:v>4.5999999999999996</c:v>
                </c:pt>
                <c:pt idx="3">
                  <c:v>4.4400000000000004</c:v>
                </c:pt>
                <c:pt idx="4">
                  <c:v>0.53</c:v>
                </c:pt>
                <c:pt idx="5">
                  <c:v>0.53</c:v>
                </c:pt>
                <c:pt idx="6">
                  <c:v>0.53</c:v>
                </c:pt>
                <c:pt idx="7">
                  <c:v>0.36</c:v>
                </c:pt>
                <c:pt idx="8">
                  <c:v>0.18</c:v>
                </c:pt>
                <c:pt idx="9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64B-48C6-8A32-97F20D6C42E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Томашпільський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-9.57</c:v>
                </c:pt>
                <c:pt idx="1">
                  <c:v>-7.94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3D-48E7-9B39-C5DB49AB47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Крижопільський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-8.41</c:v>
                </c:pt>
                <c:pt idx="1">
                  <c:v>-8.35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3D-48E7-9B39-C5DB49AB47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Тульчинський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-7.34</c:v>
                </c:pt>
                <c:pt idx="1">
                  <c:v>-9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3D-48E7-9B39-C5DB49AB47C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Піщанський 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-10.3</c:v>
                </c:pt>
                <c:pt idx="1">
                  <c:v>-7.6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3D-48E7-9B39-C5DB49AB47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axId val="178320208"/>
        <c:axId val="178316848"/>
      </c:barChart>
      <c:catAx>
        <c:axId val="17832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8316848"/>
        <c:crosses val="autoZero"/>
        <c:auto val="1"/>
        <c:lblAlgn val="ctr"/>
        <c:lblOffset val="100"/>
        <c:noMultiLvlLbl val="0"/>
      </c:catAx>
      <c:valAx>
        <c:axId val="1783168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832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Кількість ліжок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16-4855-8180-70218BF393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16-4855-8180-70218BF393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16-4855-8180-70218BF393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16-4855-8180-70218BF393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716-4855-8180-70218BF393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716-4855-8180-70218BF393D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716-4855-8180-70218BF393D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716-4855-8180-70218BF393D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716-4855-8180-70218BF393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терапевтичні ліжка</c:v>
                </c:pt>
                <c:pt idx="1">
                  <c:v>хірургічні ліжка</c:v>
                </c:pt>
                <c:pt idx="2">
                  <c:v>дитячі ліжка</c:v>
                </c:pt>
                <c:pt idx="3">
                  <c:v>травматологічні ліжка</c:v>
                </c:pt>
                <c:pt idx="4">
                  <c:v>неврологічні ліжка</c:v>
                </c:pt>
                <c:pt idx="5">
                  <c:v>інфекційні ліжка</c:v>
                </c:pt>
                <c:pt idx="6">
                  <c:v>патології вагітних</c:v>
                </c:pt>
                <c:pt idx="7">
                  <c:v>пологові</c:v>
                </c:pt>
                <c:pt idx="8">
                  <c:v>гінекологічні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40</c:v>
                </c:pt>
                <c:pt idx="1">
                  <c:v>15</c:v>
                </c:pt>
                <c:pt idx="2">
                  <c:v>15</c:v>
                </c:pt>
                <c:pt idx="3">
                  <c:v>5</c:v>
                </c:pt>
                <c:pt idx="4">
                  <c:v>15</c:v>
                </c:pt>
                <c:pt idx="5">
                  <c:v>10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D716-4855-8180-70218BF39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фактично використано в 2017 році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69-4BC9-A1F8-B9BFC495F0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69-4BC9-A1F8-B9BFC495F0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69-4BC9-A1F8-B9BFC495F0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69-4BC9-A1F8-B9BFC495F0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B69-4BC9-A1F8-B9BFC495F0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B69-4BC9-A1F8-B9BFC495F0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B69-4BC9-A1F8-B9BFC495F0A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B69-4BC9-A1F8-B9BFC495F0A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B69-4BC9-A1F8-B9BFC495F0AD}"/>
              </c:ext>
            </c:extLst>
          </c:dPt>
          <c:dLbls>
            <c:dLbl>
              <c:idx val="3"/>
              <c:layout>
                <c:manualLayout>
                  <c:x val="1.1243296074053482E-2"/>
                  <c:y val="9.259259259259258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B69-4BC9-A1F8-B9BFC495F0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B69-4BC9-A1F8-B9BFC495F0A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B69-4BC9-A1F8-B9BFC495F0A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предмети, матеріали, обладнання та інвентар</c:v>
                </c:pt>
                <c:pt idx="1">
                  <c:v>медикаменти, перевязувальні матеріали</c:v>
                </c:pt>
                <c:pt idx="2">
                  <c:v>продукти харчування</c:v>
                </c:pt>
                <c:pt idx="3">
                  <c:v>оплата послуг( крім комунальних)</c:v>
                </c:pt>
                <c:pt idx="4">
                  <c:v>видатки на відрядження</c:v>
                </c:pt>
                <c:pt idx="5">
                  <c:v>оплата комунальних послуг те енергоносіїв</c:v>
                </c:pt>
                <c:pt idx="6">
                  <c:v>виплата пенсій та допомоги</c:v>
                </c:pt>
                <c:pt idx="7">
                  <c:v>інші виплати населенню( видатки на відшкодування вартості інсуліну вт.ч.)</c:v>
                </c:pt>
                <c:pt idx="8">
                  <c:v>оплата праці з нарахуваннями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561.70000000000005</c:v>
                </c:pt>
                <c:pt idx="1">
                  <c:v>682.6</c:v>
                </c:pt>
                <c:pt idx="2">
                  <c:v>314.8</c:v>
                </c:pt>
                <c:pt idx="3">
                  <c:v>229.1</c:v>
                </c:pt>
                <c:pt idx="4">
                  <c:v>81.8</c:v>
                </c:pt>
                <c:pt idx="5">
                  <c:v>1991</c:v>
                </c:pt>
                <c:pt idx="6">
                  <c:v>87</c:v>
                </c:pt>
                <c:pt idx="7">
                  <c:v>350.2</c:v>
                </c:pt>
                <c:pt idx="8">
                  <c:v>16096.3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B69-4BC9-A1F8-B9BFC495F0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B69-4BC9-A1F8-B9BFC495F0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B69-4BC9-A1F8-B9BFC495F0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B69-4BC9-A1F8-B9BFC495F0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B69-4BC9-A1F8-B9BFC495F0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5B69-4BC9-A1F8-B9BFC495F0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5B69-4BC9-A1F8-B9BFC495F0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5B69-4BC9-A1F8-B9BFC495F0A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5B69-4BC9-A1F8-B9BFC495F0A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5B69-4BC9-A1F8-B9BFC495F0A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предмети, матеріали, обладнання та інвентар</c:v>
                </c:pt>
                <c:pt idx="1">
                  <c:v>медикаменти, перевязувальні матеріали</c:v>
                </c:pt>
                <c:pt idx="2">
                  <c:v>продукти харчування</c:v>
                </c:pt>
                <c:pt idx="3">
                  <c:v>оплата послуг( крім комунальних)</c:v>
                </c:pt>
                <c:pt idx="4">
                  <c:v>видатки на відрядження</c:v>
                </c:pt>
                <c:pt idx="5">
                  <c:v>оплата комунальних послуг те енергоносіїв</c:v>
                </c:pt>
                <c:pt idx="6">
                  <c:v>виплата пенсій та допомоги</c:v>
                </c:pt>
                <c:pt idx="7">
                  <c:v>інші виплати населенню( видатки на відшкодування вартості інсуліну вт.ч.)</c:v>
                </c:pt>
                <c:pt idx="8">
                  <c:v>оплата праці з нарахуваннями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7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5B69-4BC9-A1F8-B9BFC495F0A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47E630-73DD-4931-9809-42D4FCD955DA}" type="datetimeFigureOut">
              <a:rPr lang="ru-RU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30E1C7-7597-43F5-A38A-50BA0EF01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51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0E1C7-7597-43F5-A38A-50BA0EF015BB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0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7BE1EF-0D03-4F27-ACF2-919342E5F2F5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D40CC-A6A3-4BB7-AD6A-3A1B972CC7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9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D002-FA24-45F1-8EFA-9F21C132EC8F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98C22-991C-459F-A78B-AB33026EBB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4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D002-FA24-45F1-8EFA-9F21C132EC8F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98C22-991C-459F-A78B-AB33026EBB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29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D002-FA24-45F1-8EFA-9F21C132EC8F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98C22-991C-459F-A78B-AB33026EBB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5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D002-FA24-45F1-8EFA-9F21C132EC8F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98C22-991C-459F-A78B-AB33026EBB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064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D002-FA24-45F1-8EFA-9F21C132EC8F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98C22-991C-459F-A78B-AB33026EBB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04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54C78-E1D1-4E59-89D9-C4EACA07FE43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69632-DA55-489A-ACF8-2FB0FF5B8C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64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6A94C-4A70-45C2-9153-9720BABF27FB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E168A-9506-42FE-B345-F78124E2B0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0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0FCF2-7574-437F-B8C3-7CD6274B0A36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16C9B-F819-4577-ACBC-FAAAC436D8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DE2FF-67C6-4BE1-89C1-21FADEF6B597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4C78F-78ED-4642-AE52-DF471B414C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66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4ADDFE-9166-41BD-8A0B-0699D240116E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67AF0-5F10-4654-8858-C7C5D9DE17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FF404-B3F6-4F25-88F1-6F535047350F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13512-09BF-4526-AC76-1B36AC0EE8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6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8A895-9CBC-4625-9247-59AB2BF4A5B1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466BA-649D-443B-9CD9-598690FEE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8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9AFF1-4833-471E-9E96-5A0108C321F4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170ED-5C9F-4FD7-98FD-FEF41C9A65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5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A70295-0ED5-4FCE-A947-E49ABE2B1A9A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FA58A-91C3-4F7B-8ACA-497E556527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9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0D540-8558-4DED-9BD3-B207B4E84864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C7BFD-7ED5-401D-9A22-2D3FE939D1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5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77D002-FA24-45F1-8EFA-9F21C132EC8F}" type="datetimeFigureOut">
              <a:rPr lang="ru-RU" smtClean="0"/>
              <a:pPr>
                <a:defRPr/>
              </a:pPr>
              <a:t>20.08.2018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C298C22-991C-459F-A78B-AB33026EBB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5852723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188640"/>
            <a:ext cx="903649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Комунальна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установа</a:t>
            </a:r>
            <a:endParaRPr lang="ru-RU" sz="54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</a:t>
            </a:r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Томашпільська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54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центральна </a:t>
            </a: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районна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лікарня</a:t>
            </a: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19" y="0"/>
            <a:ext cx="9252520" cy="792088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НАРОДЖУВАНІСТЬ </a:t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>райони Південного госпітального округу</a:t>
            </a:r>
            <a:br>
              <a:rPr lang="uk-UA" sz="2400" dirty="0" smtClean="0">
                <a:solidFill>
                  <a:srgbClr val="FF0000"/>
                </a:solidFill>
              </a:rPr>
            </a:b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792088"/>
            <a:ext cx="9036497" cy="6065912"/>
          </a:xfrm>
        </p:spPr>
        <p:txBody>
          <a:bodyPr/>
          <a:lstStyle/>
          <a:p>
            <a:pPr marL="3657600" lvl="8" indent="0">
              <a:buNone/>
            </a:pPr>
            <a:r>
              <a:rPr lang="uk-UA" dirty="0">
                <a:solidFill>
                  <a:schemeClr val="tx1"/>
                </a:solidFill>
              </a:rPr>
              <a:t>2016			</a:t>
            </a:r>
            <a:r>
              <a:rPr lang="uk-UA" dirty="0" smtClean="0">
                <a:solidFill>
                  <a:schemeClr val="tx1"/>
                </a:solidFill>
              </a:rPr>
              <a:t>			2017</a:t>
            </a: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							</a:t>
            </a:r>
            <a:r>
              <a:rPr lang="uk-UA" dirty="0" err="1">
                <a:solidFill>
                  <a:schemeClr val="tx1"/>
                </a:solidFill>
              </a:rPr>
              <a:t>абс</a:t>
            </a:r>
            <a:r>
              <a:rPr lang="uk-UA" dirty="0">
                <a:solidFill>
                  <a:schemeClr val="tx1"/>
                </a:solidFill>
              </a:rPr>
              <a:t>			</a:t>
            </a:r>
            <a:r>
              <a:rPr lang="uk-UA" dirty="0" err="1">
                <a:solidFill>
                  <a:schemeClr val="tx1"/>
                </a:solidFill>
              </a:rPr>
              <a:t>пок</a:t>
            </a:r>
            <a:r>
              <a:rPr lang="uk-UA" dirty="0">
                <a:solidFill>
                  <a:schemeClr val="tx1"/>
                </a:solidFill>
              </a:rPr>
              <a:t>			</a:t>
            </a:r>
            <a:r>
              <a:rPr lang="uk-UA" dirty="0" err="1">
                <a:solidFill>
                  <a:schemeClr val="tx1"/>
                </a:solidFill>
              </a:rPr>
              <a:t>абс</a:t>
            </a:r>
            <a:r>
              <a:rPr lang="uk-UA" dirty="0">
                <a:solidFill>
                  <a:schemeClr val="tx1"/>
                </a:solidFill>
              </a:rPr>
              <a:t>			</a:t>
            </a:r>
            <a:r>
              <a:rPr lang="uk-UA" dirty="0" err="1">
                <a:solidFill>
                  <a:schemeClr val="tx1"/>
                </a:solidFill>
              </a:rPr>
              <a:t>пок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 err="1" smtClean="0">
                <a:solidFill>
                  <a:schemeClr val="tx1"/>
                </a:solidFill>
              </a:rPr>
              <a:t>Томашпільський</a:t>
            </a:r>
            <a:r>
              <a:rPr lang="uk-UA" dirty="0" smtClean="0">
                <a:solidFill>
                  <a:schemeClr val="tx1"/>
                </a:solidFill>
              </a:rPr>
              <a:t>	</a:t>
            </a:r>
            <a:r>
              <a:rPr lang="uk-UA" dirty="0">
                <a:solidFill>
                  <a:schemeClr val="tx1"/>
                </a:solidFill>
              </a:rPr>
              <a:t>		</a:t>
            </a:r>
            <a:r>
              <a:rPr lang="uk-UA" dirty="0" smtClean="0">
                <a:solidFill>
                  <a:schemeClr val="tx1"/>
                </a:solidFill>
              </a:rPr>
              <a:t>285			8,5			299			9,03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 err="1" smtClean="0">
                <a:solidFill>
                  <a:schemeClr val="tx1"/>
                </a:solidFill>
              </a:rPr>
              <a:t>Крижопільський</a:t>
            </a:r>
            <a:r>
              <a:rPr lang="uk-UA" dirty="0" smtClean="0">
                <a:solidFill>
                  <a:schemeClr val="tx1"/>
                </a:solidFill>
              </a:rPr>
              <a:t>	</a:t>
            </a:r>
            <a:r>
              <a:rPr lang="uk-UA" dirty="0">
                <a:solidFill>
                  <a:schemeClr val="tx1"/>
                </a:solidFill>
              </a:rPr>
              <a:t>	</a:t>
            </a:r>
            <a:r>
              <a:rPr lang="uk-UA" dirty="0" smtClean="0">
                <a:solidFill>
                  <a:schemeClr val="tx1"/>
                </a:solidFill>
              </a:rPr>
              <a:t>	281			8,32			274</a:t>
            </a:r>
            <a:r>
              <a:rPr lang="uk-UA" dirty="0">
                <a:solidFill>
                  <a:schemeClr val="tx1"/>
                </a:solidFill>
              </a:rPr>
              <a:t>	</a:t>
            </a:r>
            <a:r>
              <a:rPr lang="uk-UA" dirty="0" smtClean="0">
                <a:solidFill>
                  <a:schemeClr val="tx1"/>
                </a:solidFill>
              </a:rPr>
              <a:t>		8,20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Тульчинський</a:t>
            </a:r>
            <a:r>
              <a:rPr lang="uk-UA" dirty="0">
                <a:solidFill>
                  <a:schemeClr val="tx1"/>
                </a:solidFill>
              </a:rPr>
              <a:t>	</a:t>
            </a:r>
            <a:r>
              <a:rPr lang="uk-UA" dirty="0" smtClean="0">
                <a:solidFill>
                  <a:schemeClr val="tx1"/>
                </a:solidFill>
              </a:rPr>
              <a:t>		539			9,65			443			8,00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Піщанський</a:t>
            </a:r>
            <a:r>
              <a:rPr lang="uk-UA" dirty="0" smtClean="0">
                <a:solidFill>
                  <a:schemeClr val="tx1"/>
                </a:solidFill>
              </a:rPr>
              <a:t>		</a:t>
            </a:r>
            <a:r>
              <a:rPr lang="uk-UA" dirty="0">
                <a:solidFill>
                  <a:schemeClr val="tx1"/>
                </a:solidFill>
              </a:rPr>
              <a:t>		</a:t>
            </a:r>
            <a:r>
              <a:rPr lang="uk-UA" dirty="0" smtClean="0">
                <a:solidFill>
                  <a:schemeClr val="tx1"/>
                </a:solidFill>
              </a:rPr>
              <a:t>162			7,7			153			7,32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Обласний показник	</a:t>
            </a:r>
            <a:r>
              <a:rPr lang="uk-UA" dirty="0" smtClean="0">
                <a:solidFill>
                  <a:schemeClr val="tx1"/>
                </a:solidFill>
              </a:rPr>
              <a:t>				9,0						8,93</a:t>
            </a:r>
            <a:r>
              <a:rPr lang="uk-UA" dirty="0">
                <a:solidFill>
                  <a:schemeClr val="tx1"/>
                </a:solidFill>
              </a:rPr>
              <a:t>				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00356249"/>
              </p:ext>
            </p:extLst>
          </p:nvPr>
        </p:nvGraphicFramePr>
        <p:xfrm>
          <a:off x="13917" y="3501008"/>
          <a:ext cx="5638203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45706" y="3645024"/>
            <a:ext cx="3491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uk-UA" dirty="0">
                <a:latin typeface="+mn-lt"/>
              </a:rPr>
              <a:t>Показники народжуваності в районах округу суттєво не відрізняються, різниця в межах статистичної похибки</a:t>
            </a:r>
          </a:p>
        </p:txBody>
      </p:sp>
    </p:spTree>
    <p:extLst>
      <p:ext uri="{BB962C8B-B14F-4D97-AF65-F5344CB8AC3E}">
        <p14:creationId xmlns:p14="http://schemas.microsoft.com/office/powerpoint/2010/main" val="31505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9304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Смертність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райони Південного госпітального округу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268760"/>
            <a:ext cx="9144000" cy="4772603"/>
          </a:xfrm>
        </p:spPr>
        <p:txBody>
          <a:bodyPr/>
          <a:lstStyle/>
          <a:p>
            <a:pPr marL="3657600" lvl="8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2016</a:t>
            </a:r>
            <a:r>
              <a:rPr lang="uk-UA" dirty="0">
                <a:solidFill>
                  <a:schemeClr val="tx1"/>
                </a:solidFill>
              </a:rPr>
              <a:t>		</a:t>
            </a:r>
            <a:r>
              <a:rPr lang="uk-UA" dirty="0" smtClean="0">
                <a:solidFill>
                  <a:schemeClr val="tx1"/>
                </a:solidFill>
              </a:rPr>
              <a:t>			</a:t>
            </a:r>
            <a:r>
              <a:rPr lang="uk-UA" dirty="0">
                <a:solidFill>
                  <a:schemeClr val="tx1"/>
                </a:solidFill>
              </a:rPr>
              <a:t>	2017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							</a:t>
            </a:r>
            <a:r>
              <a:rPr lang="uk-UA" dirty="0" err="1">
                <a:solidFill>
                  <a:schemeClr val="tx1"/>
                </a:solidFill>
              </a:rPr>
              <a:t>абс</a:t>
            </a:r>
            <a:r>
              <a:rPr lang="uk-UA" dirty="0">
                <a:solidFill>
                  <a:schemeClr val="tx1"/>
                </a:solidFill>
              </a:rPr>
              <a:t>			</a:t>
            </a:r>
            <a:r>
              <a:rPr lang="uk-UA" dirty="0" err="1">
                <a:solidFill>
                  <a:schemeClr val="tx1"/>
                </a:solidFill>
              </a:rPr>
              <a:t>пок</a:t>
            </a:r>
            <a:r>
              <a:rPr lang="uk-UA" dirty="0">
                <a:solidFill>
                  <a:schemeClr val="tx1"/>
                </a:solidFill>
              </a:rPr>
              <a:t>			</a:t>
            </a:r>
            <a:r>
              <a:rPr lang="uk-UA" dirty="0" err="1">
                <a:solidFill>
                  <a:schemeClr val="tx1"/>
                </a:solidFill>
              </a:rPr>
              <a:t>абс</a:t>
            </a:r>
            <a:r>
              <a:rPr lang="uk-UA" dirty="0">
                <a:solidFill>
                  <a:schemeClr val="tx1"/>
                </a:solidFill>
              </a:rPr>
              <a:t>			</a:t>
            </a:r>
            <a:r>
              <a:rPr lang="uk-UA" dirty="0" err="1">
                <a:solidFill>
                  <a:schemeClr val="tx1"/>
                </a:solidFill>
              </a:rPr>
              <a:t>пок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 err="1">
                <a:solidFill>
                  <a:schemeClr val="tx1"/>
                </a:solidFill>
              </a:rPr>
              <a:t>Томашпільська</a:t>
            </a:r>
            <a:r>
              <a:rPr lang="uk-UA" dirty="0">
                <a:solidFill>
                  <a:schemeClr val="tx1"/>
                </a:solidFill>
              </a:rPr>
              <a:t> ЦРЛ		</a:t>
            </a:r>
            <a:r>
              <a:rPr lang="uk-UA" dirty="0" smtClean="0">
                <a:solidFill>
                  <a:schemeClr val="tx1"/>
                </a:solidFill>
              </a:rPr>
              <a:t>606			18,07		562			16,97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 err="1">
                <a:solidFill>
                  <a:schemeClr val="tx1"/>
                </a:solidFill>
              </a:rPr>
              <a:t>Крижопільська</a:t>
            </a:r>
            <a:r>
              <a:rPr lang="uk-UA" dirty="0">
                <a:solidFill>
                  <a:schemeClr val="tx1"/>
                </a:solidFill>
              </a:rPr>
              <a:t> ОЛІЛ		</a:t>
            </a:r>
            <a:r>
              <a:rPr lang="uk-UA" dirty="0" smtClean="0">
                <a:solidFill>
                  <a:schemeClr val="tx1"/>
                </a:solidFill>
              </a:rPr>
              <a:t>565			16,73		553			16,55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Тульчинська ЦРЛ			</a:t>
            </a:r>
            <a:r>
              <a:rPr lang="uk-UA" dirty="0" smtClean="0">
                <a:solidFill>
                  <a:schemeClr val="tx1"/>
                </a:solidFill>
              </a:rPr>
              <a:t>949			16,99		941			17,0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Піщанська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ЛПЛ			</a:t>
            </a:r>
            <a:r>
              <a:rPr lang="uk-UA" dirty="0" smtClean="0">
                <a:solidFill>
                  <a:schemeClr val="tx1"/>
                </a:solidFill>
              </a:rPr>
              <a:t>375			17,83		312			14,92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Обласний показник					</a:t>
            </a:r>
            <a:r>
              <a:rPr lang="uk-UA" dirty="0" smtClean="0">
                <a:solidFill>
                  <a:schemeClr val="tx1"/>
                </a:solidFill>
              </a:rPr>
              <a:t>15,43					15,20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88277176"/>
              </p:ext>
            </p:extLst>
          </p:nvPr>
        </p:nvGraphicFramePr>
        <p:xfrm>
          <a:off x="179512" y="3902740"/>
          <a:ext cx="4680520" cy="294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60032" y="4221088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Показники смертності в районах відрізняються також в межах статистичної похибки і перевищують пересічні по області показники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282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8210872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Структура смертності по </a:t>
            </a:r>
            <a:r>
              <a:rPr lang="uk-UA" dirty="0" err="1" smtClean="0">
                <a:solidFill>
                  <a:srgbClr val="FF0000"/>
                </a:solidFill>
              </a:rPr>
              <a:t>Томашпільському</a:t>
            </a:r>
            <a:r>
              <a:rPr lang="uk-UA" dirty="0" smtClean="0">
                <a:solidFill>
                  <a:srgbClr val="FF0000"/>
                </a:solidFill>
              </a:rPr>
              <a:t> району за 2017 рік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5"/>
            <a:ext cx="8820471" cy="439248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Всього померло					562 особи</a:t>
            </a:r>
          </a:p>
          <a:p>
            <a:r>
              <a:rPr lang="uk-UA" dirty="0">
                <a:solidFill>
                  <a:schemeClr val="tx1"/>
                </a:solidFill>
              </a:rPr>
              <a:t>Хвороби системи кровообігу		447			79,53%</a:t>
            </a:r>
          </a:p>
          <a:p>
            <a:r>
              <a:rPr lang="uk-UA" dirty="0">
                <a:solidFill>
                  <a:schemeClr val="tx1"/>
                </a:solidFill>
              </a:rPr>
              <a:t>Новоутворення			  		51			9,07%</a:t>
            </a:r>
          </a:p>
          <a:p>
            <a:r>
              <a:rPr lang="uk-UA" dirty="0">
                <a:solidFill>
                  <a:schemeClr val="tx1"/>
                </a:solidFill>
              </a:rPr>
              <a:t>Хвороби органів травлення		26			4,6%</a:t>
            </a:r>
          </a:p>
          <a:p>
            <a:r>
              <a:rPr lang="uk-UA" dirty="0">
                <a:solidFill>
                  <a:schemeClr val="tx1"/>
                </a:solidFill>
              </a:rPr>
              <a:t>Травми							24			</a:t>
            </a:r>
            <a:r>
              <a:rPr lang="uk-UA" dirty="0" smtClean="0">
                <a:solidFill>
                  <a:schemeClr val="tx1"/>
                </a:solidFill>
              </a:rPr>
              <a:t>4,44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Хвороби </a:t>
            </a:r>
            <a:r>
              <a:rPr lang="uk-UA" dirty="0">
                <a:solidFill>
                  <a:schemeClr val="tx1"/>
                </a:solidFill>
              </a:rPr>
              <a:t>нервової системи	 		3			0,53%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Хвороби органів дихання 			3			0,53%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Симптоми , ознаки				3			0,53%</a:t>
            </a:r>
          </a:p>
          <a:p>
            <a:r>
              <a:rPr lang="uk-UA" dirty="0">
                <a:solidFill>
                  <a:schemeClr val="tx1"/>
                </a:solidFill>
              </a:rPr>
              <a:t>Інфекційні хвороби				2			0,36</a:t>
            </a:r>
            <a:r>
              <a:rPr lang="uk-UA" dirty="0" smtClean="0">
                <a:solidFill>
                  <a:schemeClr val="tx1"/>
                </a:solidFill>
              </a:rPr>
              <a:t>%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Вроджені аномалії				1			0,18%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Хвороби </a:t>
            </a:r>
            <a:r>
              <a:rPr lang="uk-UA" dirty="0">
                <a:solidFill>
                  <a:schemeClr val="tx1"/>
                </a:solidFill>
              </a:rPr>
              <a:t>вуха 						1			</a:t>
            </a:r>
            <a:r>
              <a:rPr lang="uk-UA" dirty="0" smtClean="0">
                <a:solidFill>
                  <a:schemeClr val="tx1"/>
                </a:solidFill>
              </a:rPr>
              <a:t>0,18%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972303"/>
              </p:ext>
            </p:extLst>
          </p:nvPr>
        </p:nvGraphicFramePr>
        <p:xfrm>
          <a:off x="251520" y="116632"/>
          <a:ext cx="889248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1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Природній приріст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райони Південного госпітального округу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877272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					</a:t>
            </a:r>
            <a:r>
              <a:rPr lang="uk-UA" dirty="0" smtClean="0">
                <a:solidFill>
                  <a:schemeClr val="tx1"/>
                </a:solidFill>
              </a:rPr>
              <a:t>		2016</a:t>
            </a:r>
            <a:r>
              <a:rPr lang="uk-UA" dirty="0">
                <a:solidFill>
                  <a:schemeClr val="tx1"/>
                </a:solidFill>
              </a:rPr>
              <a:t>		2017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tx1"/>
                </a:solidFill>
              </a:rPr>
              <a:t>Томашпільська</a:t>
            </a:r>
            <a:r>
              <a:rPr lang="uk-UA" dirty="0">
                <a:solidFill>
                  <a:schemeClr val="tx1"/>
                </a:solidFill>
              </a:rPr>
              <a:t> ЦРЛ		</a:t>
            </a:r>
            <a:r>
              <a:rPr lang="uk-UA" dirty="0" smtClean="0">
                <a:solidFill>
                  <a:schemeClr val="tx1"/>
                </a:solidFill>
              </a:rPr>
              <a:t>	-9,57		-7,94</a:t>
            </a:r>
            <a:r>
              <a:rPr lang="uk-UA" dirty="0">
                <a:solidFill>
                  <a:schemeClr val="tx1"/>
                </a:solidFill>
              </a:rPr>
              <a:t>		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tx1"/>
                </a:solidFill>
              </a:rPr>
              <a:t>Крижопільська</a:t>
            </a:r>
            <a:r>
              <a:rPr lang="uk-UA" dirty="0">
                <a:solidFill>
                  <a:schemeClr val="tx1"/>
                </a:solidFill>
              </a:rPr>
              <a:t> ОЛІЛ			</a:t>
            </a:r>
            <a:r>
              <a:rPr lang="uk-UA" dirty="0" smtClean="0">
                <a:solidFill>
                  <a:schemeClr val="tx1"/>
                </a:solidFill>
              </a:rPr>
              <a:t>-8,41		- 8,35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Тульчинська </a:t>
            </a:r>
            <a:r>
              <a:rPr lang="uk-UA" dirty="0">
                <a:solidFill>
                  <a:schemeClr val="tx1"/>
                </a:solidFill>
              </a:rPr>
              <a:t>ЦРЛ			</a:t>
            </a:r>
            <a:r>
              <a:rPr lang="uk-UA" dirty="0" smtClean="0">
                <a:solidFill>
                  <a:schemeClr val="tx1"/>
                </a:solidFill>
              </a:rPr>
              <a:t>- 7,34		-9,0</a:t>
            </a: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 err="1">
                <a:solidFill>
                  <a:schemeClr val="tx1"/>
                </a:solidFill>
              </a:rPr>
              <a:t>Піщанська</a:t>
            </a:r>
            <a:r>
              <a:rPr lang="uk-UA" dirty="0">
                <a:solidFill>
                  <a:schemeClr val="tx1"/>
                </a:solidFill>
              </a:rPr>
              <a:t> ЛПЛ				</a:t>
            </a:r>
            <a:r>
              <a:rPr lang="uk-UA" dirty="0" smtClean="0">
                <a:solidFill>
                  <a:schemeClr val="tx1"/>
                </a:solidFill>
              </a:rPr>
              <a:t>-10,3		-7,60</a:t>
            </a: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Обласний показник			</a:t>
            </a:r>
            <a:r>
              <a:rPr lang="uk-UA" dirty="0" smtClean="0">
                <a:solidFill>
                  <a:schemeClr val="tx1"/>
                </a:solidFill>
              </a:rPr>
              <a:t>-5,83		-6,27</a:t>
            </a: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Показники природнього приросту в районах округу суттєво не відрізняються, різниця в показниках в межах статистичної похибки. У  всіх районах природнє скорочення населення перевищує пересічний по області показник.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32771160"/>
              </p:ext>
            </p:extLst>
          </p:nvPr>
        </p:nvGraphicFramePr>
        <p:xfrm>
          <a:off x="1259632" y="4249936"/>
          <a:ext cx="578430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04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405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КАДРИ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479"/>
            <a:ext cx="8229600" cy="62635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			Заклад має потужний кадровий потенціал-45 лікарів, з середньою медичною освітою-118 осіб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З вищою кваліфікаційною категорією 15-33,3%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З першою -19-42,2%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З другою-3-6,67%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Без категорії-8-17,8%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По віковій структурі:</a:t>
            </a:r>
          </a:p>
          <a:p>
            <a:r>
              <a:rPr lang="uk-UA" sz="2800" b="1" u="sng" dirty="0" smtClean="0">
                <a:solidFill>
                  <a:schemeClr val="tx1"/>
                </a:solidFill>
              </a:rPr>
              <a:t>до </a:t>
            </a:r>
            <a:r>
              <a:rPr lang="uk-UA" sz="2800" b="1" u="sng" dirty="0">
                <a:solidFill>
                  <a:schemeClr val="tx1"/>
                </a:solidFill>
              </a:rPr>
              <a:t>40 років-</a:t>
            </a:r>
            <a:r>
              <a:rPr lang="uk-UA" sz="2800" dirty="0">
                <a:solidFill>
                  <a:schemeClr val="tx1"/>
                </a:solidFill>
              </a:rPr>
              <a:t> 11 </a:t>
            </a:r>
            <a:r>
              <a:rPr lang="uk-UA" sz="2800" dirty="0" smtClean="0">
                <a:solidFill>
                  <a:schemeClr val="tx1"/>
                </a:solidFill>
              </a:rPr>
              <a:t>лікарів- 23,9%</a:t>
            </a:r>
            <a:endParaRPr lang="uk-UA" sz="2800" dirty="0">
              <a:solidFill>
                <a:schemeClr val="tx1"/>
              </a:solidFill>
            </a:endParaRPr>
          </a:p>
          <a:p>
            <a:r>
              <a:rPr lang="uk-UA" sz="2800" b="1" u="sng" dirty="0">
                <a:solidFill>
                  <a:schemeClr val="tx1"/>
                </a:solidFill>
              </a:rPr>
              <a:t>від  40-50  років</a:t>
            </a:r>
            <a:r>
              <a:rPr lang="uk-UA" sz="2800" dirty="0">
                <a:solidFill>
                  <a:schemeClr val="tx1"/>
                </a:solidFill>
              </a:rPr>
              <a:t> – 9 </a:t>
            </a:r>
            <a:r>
              <a:rPr lang="uk-UA" sz="2800" dirty="0" smtClean="0">
                <a:solidFill>
                  <a:schemeClr val="tx1"/>
                </a:solidFill>
              </a:rPr>
              <a:t>лікарів-19,6%</a:t>
            </a:r>
            <a:endParaRPr lang="uk-UA" sz="2800" dirty="0">
              <a:solidFill>
                <a:schemeClr val="tx1"/>
              </a:solidFill>
            </a:endParaRPr>
          </a:p>
          <a:p>
            <a:r>
              <a:rPr lang="uk-UA" sz="2800" b="1" u="sng" dirty="0">
                <a:solidFill>
                  <a:schemeClr val="tx1"/>
                </a:solidFill>
              </a:rPr>
              <a:t>від 50- 60 років</a:t>
            </a:r>
            <a:r>
              <a:rPr lang="uk-UA" sz="2800" dirty="0">
                <a:solidFill>
                  <a:schemeClr val="tx1"/>
                </a:solidFill>
              </a:rPr>
              <a:t> – 1</a:t>
            </a:r>
            <a:r>
              <a:rPr lang="ru-RU" sz="2800" dirty="0">
                <a:solidFill>
                  <a:schemeClr val="tx1"/>
                </a:solidFill>
              </a:rPr>
              <a:t>3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лікарів 30%</a:t>
            </a:r>
            <a:endParaRPr lang="uk-UA" sz="2800" dirty="0">
              <a:solidFill>
                <a:schemeClr val="tx1"/>
              </a:solidFill>
            </a:endParaRPr>
          </a:p>
          <a:p>
            <a:r>
              <a:rPr lang="uk-UA" sz="2800" b="1" u="sng" dirty="0">
                <a:solidFill>
                  <a:schemeClr val="tx1"/>
                </a:solidFill>
              </a:rPr>
              <a:t>Старші 60 років</a:t>
            </a:r>
            <a:r>
              <a:rPr lang="uk-UA" sz="2800" dirty="0">
                <a:solidFill>
                  <a:schemeClr val="tx1"/>
                </a:solidFill>
              </a:rPr>
              <a:t>- 12 </a:t>
            </a:r>
            <a:r>
              <a:rPr lang="uk-UA" sz="2800" dirty="0" smtClean="0">
                <a:solidFill>
                  <a:schemeClr val="tx1"/>
                </a:solidFill>
              </a:rPr>
              <a:t>лікарів 26%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Половина лікарів віком до 50 років, тобто ще молодий вік і вже мають достатньо досвіду</a:t>
            </a:r>
            <a:endParaRPr lang="uk-UA" sz="2800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Середній медперсонал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6347714" cy="38807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Всього 118 працівників 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З вищою </a:t>
            </a:r>
            <a:r>
              <a:rPr lang="uk-UA" sz="2400" dirty="0">
                <a:solidFill>
                  <a:schemeClr val="tx1"/>
                </a:solidFill>
              </a:rPr>
              <a:t>кваліфікаційною категорією </a:t>
            </a:r>
            <a:r>
              <a:rPr lang="uk-UA" sz="2400" dirty="0" smtClean="0">
                <a:solidFill>
                  <a:schemeClr val="tx1"/>
                </a:solidFill>
              </a:rPr>
              <a:t>53-46%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uk-UA" sz="2400" dirty="0">
                <a:solidFill>
                  <a:schemeClr val="tx1"/>
                </a:solidFill>
              </a:rPr>
              <a:t>З першою </a:t>
            </a:r>
            <a:r>
              <a:rPr lang="uk-UA" sz="2400" dirty="0" smtClean="0">
                <a:solidFill>
                  <a:schemeClr val="tx1"/>
                </a:solidFill>
              </a:rPr>
              <a:t>-15-13%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uk-UA" sz="2400" dirty="0">
                <a:solidFill>
                  <a:schemeClr val="tx1"/>
                </a:solidFill>
              </a:rPr>
              <a:t>З </a:t>
            </a:r>
            <a:r>
              <a:rPr lang="uk-UA" sz="2400" dirty="0" smtClean="0">
                <a:solidFill>
                  <a:schemeClr val="tx1"/>
                </a:solidFill>
              </a:rPr>
              <a:t>другою- 8-7</a:t>
            </a:r>
            <a:r>
              <a:rPr lang="uk-UA" sz="2400" dirty="0">
                <a:solidFill>
                  <a:schemeClr val="tx1"/>
                </a:solidFill>
              </a:rPr>
              <a:t>%</a:t>
            </a:r>
          </a:p>
          <a:p>
            <a:r>
              <a:rPr lang="uk-UA" sz="2400" dirty="0">
                <a:solidFill>
                  <a:schemeClr val="tx1"/>
                </a:solidFill>
              </a:rPr>
              <a:t>Без </a:t>
            </a:r>
            <a:r>
              <a:rPr lang="uk-UA" sz="2400" dirty="0" smtClean="0">
                <a:solidFill>
                  <a:schemeClr val="tx1"/>
                </a:solidFill>
              </a:rPr>
              <a:t>категорії-39-33,9%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uk-UA" sz="2400" dirty="0">
                <a:solidFill>
                  <a:schemeClr val="tx1"/>
                </a:solidFill>
              </a:rPr>
              <a:t>По віковій структурі:</a:t>
            </a:r>
          </a:p>
          <a:p>
            <a:r>
              <a:rPr lang="uk-UA" sz="2400" b="1" u="sng" dirty="0" smtClean="0">
                <a:solidFill>
                  <a:schemeClr val="tx1"/>
                </a:solidFill>
              </a:rPr>
              <a:t>до </a:t>
            </a:r>
            <a:r>
              <a:rPr lang="uk-UA" sz="2400" b="1" u="sng" dirty="0">
                <a:solidFill>
                  <a:schemeClr val="tx1"/>
                </a:solidFill>
              </a:rPr>
              <a:t>40 років-</a:t>
            </a:r>
            <a:r>
              <a:rPr lang="uk-UA" sz="2400" dirty="0">
                <a:solidFill>
                  <a:schemeClr val="tx1"/>
                </a:solidFill>
              </a:rPr>
              <a:t> 7</a:t>
            </a:r>
            <a:r>
              <a:rPr lang="en-US" sz="2400" dirty="0">
                <a:solidFill>
                  <a:schemeClr val="tx1"/>
                </a:solidFill>
              </a:rPr>
              <a:t>0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осіб-62%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uk-UA" sz="2400" b="1" u="sng" dirty="0">
                <a:solidFill>
                  <a:schemeClr val="tx1"/>
                </a:solidFill>
              </a:rPr>
              <a:t>від  40-50  років</a:t>
            </a:r>
            <a:r>
              <a:rPr lang="uk-UA" sz="2400" dirty="0">
                <a:solidFill>
                  <a:schemeClr val="tx1"/>
                </a:solidFill>
              </a:rPr>
              <a:t> – 21 </a:t>
            </a:r>
            <a:r>
              <a:rPr lang="uk-UA" sz="2400" dirty="0" smtClean="0">
                <a:solidFill>
                  <a:schemeClr val="tx1"/>
                </a:solidFill>
              </a:rPr>
              <a:t>осіб-18,6%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uk-UA" sz="2400" b="1" u="sng" dirty="0">
                <a:solidFill>
                  <a:schemeClr val="tx1"/>
                </a:solidFill>
              </a:rPr>
              <a:t>від 50- 60 років</a:t>
            </a:r>
            <a:r>
              <a:rPr lang="uk-UA" sz="2400" dirty="0">
                <a:solidFill>
                  <a:schemeClr val="tx1"/>
                </a:solidFill>
              </a:rPr>
              <a:t> – 15 </a:t>
            </a:r>
            <a:r>
              <a:rPr lang="uk-UA" sz="2400" dirty="0" smtClean="0">
                <a:solidFill>
                  <a:schemeClr val="tx1"/>
                </a:solidFill>
              </a:rPr>
              <a:t>осіб-13,3%</a:t>
            </a:r>
            <a:endParaRPr lang="uk-UA" sz="2400" dirty="0">
              <a:solidFill>
                <a:schemeClr val="tx1"/>
              </a:solidFill>
            </a:endParaRPr>
          </a:p>
          <a:p>
            <a:r>
              <a:rPr lang="uk-UA" sz="2400" b="1" u="sng" dirty="0">
                <a:solidFill>
                  <a:schemeClr val="tx1"/>
                </a:solidFill>
              </a:rPr>
              <a:t>Старші 60 років</a:t>
            </a:r>
            <a:r>
              <a:rPr lang="uk-UA" sz="2400" dirty="0">
                <a:solidFill>
                  <a:schemeClr val="tx1"/>
                </a:solidFill>
              </a:rPr>
              <a:t>- 7 чоловік</a:t>
            </a:r>
            <a:r>
              <a:rPr lang="uk-UA" sz="2400" dirty="0" smtClean="0">
                <a:solidFill>
                  <a:schemeClr val="tx1"/>
                </a:solidFill>
              </a:rPr>
              <a:t>;-6,2%</a:t>
            </a:r>
            <a:endParaRPr lang="uk-UA" sz="2400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Структура закладу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Загально-медичний відділ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Бухгалтерія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Інформаційно-аналітичний відділ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Діагностичні  та допоміжні підрозділи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Поліклінічне відділення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	</a:t>
            </a:r>
            <a:r>
              <a:rPr lang="uk-UA" sz="2400" b="1" u="sng" dirty="0" smtClean="0">
                <a:solidFill>
                  <a:schemeClr val="tx1"/>
                </a:solidFill>
              </a:rPr>
              <a:t>Стаціонар: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tx1"/>
                </a:solidFill>
              </a:rPr>
              <a:t>Відділення невідкладної медичної допомоги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tx1"/>
                </a:solidFill>
              </a:rPr>
              <a:t>Терапевтичне відділення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tx1"/>
                </a:solidFill>
              </a:rPr>
              <a:t>Хірургічне відділення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tx1"/>
                </a:solidFill>
              </a:rPr>
              <a:t>Педіатричне відділення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tx1"/>
                </a:solidFill>
              </a:rPr>
              <a:t>Акушерсько-гінекологічне відділення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tx1"/>
                </a:solidFill>
              </a:rPr>
              <a:t>Відділення анестезіології та інтенсивної терапії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Матеріально-технічна база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620688"/>
            <a:ext cx="9143999" cy="6237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Для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зміцнення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матеріально</a:t>
            </a:r>
            <a:r>
              <a:rPr lang="ru-RU" sz="2400" b="1" i="1" dirty="0" smtClean="0">
                <a:solidFill>
                  <a:schemeClr val="tx1"/>
                </a:solidFill>
              </a:rPr>
              <a:t> –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технічної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бази</a:t>
            </a:r>
            <a:r>
              <a:rPr lang="ru-RU" sz="2400" b="1" i="1" dirty="0" smtClean="0">
                <a:solidFill>
                  <a:schemeClr val="tx1"/>
                </a:solidFill>
              </a:rPr>
              <a:t> закладу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виконано</a:t>
            </a:r>
            <a:r>
              <a:rPr lang="ru-RU" sz="2400" b="1" i="1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 err="1">
                <a:solidFill>
                  <a:schemeClr val="tx1"/>
                </a:solidFill>
              </a:rPr>
              <a:t>підвальному</a:t>
            </a:r>
            <a:r>
              <a:rPr lang="ru-RU" sz="2000" b="1" dirty="0">
                <a:solidFill>
                  <a:schemeClr val="tx1"/>
                </a:solidFill>
              </a:rPr>
              <a:t>  та  </a:t>
            </a:r>
            <a:r>
              <a:rPr lang="ru-RU" sz="2000" b="1" dirty="0" err="1">
                <a:solidFill>
                  <a:schemeClr val="tx1"/>
                </a:solidFill>
              </a:rPr>
              <a:t>горищному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приміщеннях</a:t>
            </a:r>
            <a:r>
              <a:rPr lang="ru-RU" sz="2000" b="1" dirty="0">
                <a:solidFill>
                  <a:schemeClr val="tx1"/>
                </a:solidFill>
              </a:rPr>
              <a:t>  утеплено 220 </a:t>
            </a:r>
            <a:r>
              <a:rPr lang="ru-RU" sz="2000" b="1" dirty="0" err="1">
                <a:solidFill>
                  <a:schemeClr val="tx1"/>
                </a:solidFill>
              </a:rPr>
              <a:t>погонних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метрів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теплових</a:t>
            </a:r>
            <a:r>
              <a:rPr lang="ru-RU" sz="2000" b="1" dirty="0">
                <a:solidFill>
                  <a:schemeClr val="tx1"/>
                </a:solidFill>
              </a:rPr>
              <a:t>  мереж у  </a:t>
            </a:r>
            <a:r>
              <a:rPr lang="ru-RU" sz="2000" b="1" dirty="0" err="1">
                <a:solidFill>
                  <a:schemeClr val="tx1"/>
                </a:solidFill>
              </a:rPr>
              <a:t>двотрубному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обчисленні</a:t>
            </a:r>
            <a:r>
              <a:rPr lang="ru-RU" sz="2000" b="1" dirty="0">
                <a:solidFill>
                  <a:schemeClr val="tx1"/>
                </a:solidFill>
              </a:rPr>
              <a:t>,  </a:t>
            </a:r>
            <a:endParaRPr lang="uk-UA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- В  </a:t>
            </a:r>
            <a:r>
              <a:rPr lang="uk-UA" sz="2000" b="1" dirty="0" smtClean="0">
                <a:solidFill>
                  <a:schemeClr val="tx1"/>
                </a:solidFill>
              </a:rPr>
              <a:t>місцях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розмежування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опалювальних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площ</a:t>
            </a:r>
            <a:r>
              <a:rPr lang="ru-RU" sz="2000" b="1" dirty="0">
                <a:solidFill>
                  <a:schemeClr val="tx1"/>
                </a:solidFill>
              </a:rPr>
              <a:t>  з  </a:t>
            </a:r>
            <a:r>
              <a:rPr lang="ru-RU" sz="2000" b="1" dirty="0" err="1">
                <a:solidFill>
                  <a:schemeClr val="tx1"/>
                </a:solidFill>
              </a:rPr>
              <a:t>неопалювальними</a:t>
            </a:r>
            <a:r>
              <a:rPr lang="ru-RU" sz="2000" b="1" dirty="0">
                <a:solidFill>
                  <a:schemeClr val="tx1"/>
                </a:solidFill>
              </a:rPr>
              <a:t>   в  </a:t>
            </a:r>
            <a:r>
              <a:rPr lang="ru-RU" sz="2000" b="1" dirty="0" err="1">
                <a:solidFill>
                  <a:schemeClr val="tx1"/>
                </a:solidFill>
              </a:rPr>
              <a:t>будівлі</a:t>
            </a:r>
            <a:r>
              <a:rPr lang="ru-RU" sz="2000" b="1" dirty="0">
                <a:solidFill>
                  <a:schemeClr val="tx1"/>
                </a:solidFill>
              </a:rPr>
              <a:t>  головного  корпусу  </a:t>
            </a:r>
            <a:r>
              <a:rPr lang="ru-RU" sz="2000" b="1" dirty="0" err="1">
                <a:solidFill>
                  <a:schemeClr val="tx1"/>
                </a:solidFill>
              </a:rPr>
              <a:t>замінено</a:t>
            </a:r>
            <a:r>
              <a:rPr lang="ru-RU" sz="2000" b="1" dirty="0">
                <a:solidFill>
                  <a:schemeClr val="tx1"/>
                </a:solidFill>
              </a:rPr>
              <a:t>  12  </a:t>
            </a:r>
            <a:r>
              <a:rPr lang="ru-RU" sz="2000" b="1" dirty="0" err="1">
                <a:solidFill>
                  <a:schemeClr val="tx1"/>
                </a:solidFill>
              </a:rPr>
              <a:t>металопластикових</a:t>
            </a:r>
            <a:r>
              <a:rPr lang="ru-RU" sz="2000" b="1" dirty="0">
                <a:solidFill>
                  <a:schemeClr val="tx1"/>
                </a:solidFill>
              </a:rPr>
              <a:t>  дверей, 2  дверей - в </a:t>
            </a:r>
            <a:r>
              <a:rPr lang="ru-RU" sz="2000" b="1" dirty="0" err="1">
                <a:solidFill>
                  <a:schemeClr val="tx1"/>
                </a:solidFill>
              </a:rPr>
              <a:t>будівлі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інфекційного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відділення</a:t>
            </a:r>
            <a:r>
              <a:rPr lang="ru-RU" sz="2000" b="1" dirty="0">
                <a:solidFill>
                  <a:schemeClr val="tx1"/>
                </a:solidFill>
              </a:rPr>
              <a:t>.  </a:t>
            </a:r>
            <a:endParaRPr lang="uk-UA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- </a:t>
            </a:r>
            <a:r>
              <a:rPr lang="ru-RU" sz="2000" b="1" dirty="0" err="1">
                <a:solidFill>
                  <a:schemeClr val="tx1"/>
                </a:solidFill>
              </a:rPr>
              <a:t>Замінено</a:t>
            </a:r>
            <a:r>
              <a:rPr lang="ru-RU" sz="2000" b="1" dirty="0">
                <a:solidFill>
                  <a:schemeClr val="tx1"/>
                </a:solidFill>
              </a:rPr>
              <a:t>  9  </a:t>
            </a:r>
            <a:r>
              <a:rPr lang="ru-RU" sz="2000" b="1" dirty="0" err="1">
                <a:solidFill>
                  <a:schemeClr val="tx1"/>
                </a:solidFill>
              </a:rPr>
              <a:t>віконних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блоків</a:t>
            </a:r>
            <a:r>
              <a:rPr lang="ru-RU" sz="2000" b="1" dirty="0">
                <a:solidFill>
                  <a:schemeClr val="tx1"/>
                </a:solidFill>
              </a:rPr>
              <a:t>  та  один  </a:t>
            </a:r>
            <a:r>
              <a:rPr lang="ru-RU" sz="2000" b="1" dirty="0" err="1">
                <a:solidFill>
                  <a:schemeClr val="tx1"/>
                </a:solidFill>
              </a:rPr>
              <a:t>дверний</a:t>
            </a:r>
            <a:r>
              <a:rPr lang="ru-RU" sz="2000" b="1" dirty="0">
                <a:solidFill>
                  <a:schemeClr val="tx1"/>
                </a:solidFill>
              </a:rPr>
              <a:t>  блок  в  </a:t>
            </a:r>
            <a:r>
              <a:rPr lang="ru-RU" sz="2000" b="1" dirty="0" err="1">
                <a:solidFill>
                  <a:schemeClr val="tx1"/>
                </a:solidFill>
              </a:rPr>
              <a:t>будівлі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господарчого</a:t>
            </a:r>
            <a:r>
              <a:rPr lang="ru-RU" sz="2000" b="1" dirty="0">
                <a:solidFill>
                  <a:schemeClr val="tx1"/>
                </a:solidFill>
              </a:rPr>
              <a:t>  корпусу,  два  </a:t>
            </a:r>
            <a:r>
              <a:rPr lang="ru-RU" sz="2000" b="1" dirty="0" err="1">
                <a:solidFill>
                  <a:schemeClr val="tx1"/>
                </a:solidFill>
              </a:rPr>
              <a:t>віконних</a:t>
            </a:r>
            <a:r>
              <a:rPr lang="ru-RU" sz="2000" b="1" dirty="0">
                <a:solidFill>
                  <a:schemeClr val="tx1"/>
                </a:solidFill>
              </a:rPr>
              <a:t>  блоки  в  </a:t>
            </a:r>
            <a:r>
              <a:rPr lang="ru-RU" sz="2000" b="1" dirty="0" err="1">
                <a:solidFill>
                  <a:schemeClr val="tx1"/>
                </a:solidFill>
              </a:rPr>
              <a:t>акушерсько-гінекологічному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відділенні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endParaRPr lang="uk-UA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- Проведено  </a:t>
            </a:r>
            <a:r>
              <a:rPr lang="ru-RU" sz="2000" b="1" dirty="0" err="1">
                <a:solidFill>
                  <a:schemeClr val="tx1"/>
                </a:solidFill>
              </a:rPr>
              <a:t>гідравлічну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промивку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системи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опалення</a:t>
            </a:r>
            <a:r>
              <a:rPr lang="ru-RU" sz="2000" b="1" dirty="0">
                <a:solidFill>
                  <a:schemeClr val="tx1"/>
                </a:solidFill>
              </a:rPr>
              <a:t> ,  </a:t>
            </a:r>
            <a:r>
              <a:rPr lang="ru-RU" sz="2000" b="1" dirty="0" err="1">
                <a:solidFill>
                  <a:schemeClr val="tx1"/>
                </a:solidFill>
              </a:rPr>
              <a:t>заміна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окремих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ділянок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тепломережі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арматури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endParaRPr lang="uk-UA" sz="2000" b="1" dirty="0">
              <a:solidFill>
                <a:schemeClr val="tx1"/>
              </a:solidFill>
            </a:endParaRPr>
          </a:p>
          <a:p>
            <a:r>
              <a:rPr lang="ru-RU" sz="2000" b="1" dirty="0" err="1">
                <a:solidFill>
                  <a:schemeClr val="tx1"/>
                </a:solidFill>
              </a:rPr>
              <a:t>установою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було</a:t>
            </a:r>
            <a:r>
              <a:rPr lang="ru-RU" sz="2000" b="1" dirty="0">
                <a:solidFill>
                  <a:schemeClr val="tx1"/>
                </a:solidFill>
              </a:rPr>
              <a:t> закуплено  та  </a:t>
            </a:r>
            <a:r>
              <a:rPr lang="ru-RU" sz="2000" b="1" dirty="0" err="1">
                <a:solidFill>
                  <a:schemeClr val="tx1"/>
                </a:solidFill>
              </a:rPr>
              <a:t>встановлено</a:t>
            </a:r>
            <a:r>
              <a:rPr lang="ru-RU" sz="2000" b="1" dirty="0">
                <a:solidFill>
                  <a:schemeClr val="tx1"/>
                </a:solidFill>
              </a:rPr>
              <a:t> на  вводах  в  </a:t>
            </a:r>
            <a:r>
              <a:rPr lang="ru-RU" sz="2000" b="1" dirty="0" err="1">
                <a:solidFill>
                  <a:schemeClr val="tx1"/>
                </a:solidFill>
              </a:rPr>
              <a:t>будівлі</a:t>
            </a:r>
            <a:r>
              <a:rPr lang="ru-RU" sz="2000" b="1" dirty="0">
                <a:solidFill>
                  <a:schemeClr val="tx1"/>
                </a:solidFill>
              </a:rPr>
              <a:t>  головного  корпусу  та  </a:t>
            </a:r>
            <a:r>
              <a:rPr lang="ru-RU" sz="2000" b="1" dirty="0" err="1">
                <a:solidFill>
                  <a:schemeClr val="tx1"/>
                </a:solidFill>
              </a:rPr>
              <a:t>будівлі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інфекційного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відділення</a:t>
            </a:r>
            <a:r>
              <a:rPr lang="ru-RU" sz="2000" b="1" dirty="0">
                <a:solidFill>
                  <a:schemeClr val="tx1"/>
                </a:solidFill>
              </a:rPr>
              <a:t>  2  </a:t>
            </a:r>
            <a:r>
              <a:rPr lang="ru-RU" sz="2000" b="1" dirty="0" err="1">
                <a:solidFill>
                  <a:schemeClr val="tx1"/>
                </a:solidFill>
              </a:rPr>
              <a:t>лічильники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теплової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 smtClean="0">
                <a:solidFill>
                  <a:schemeClr val="tx1"/>
                </a:solidFill>
              </a:rPr>
              <a:t>енергії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  <a:endParaRPr lang="uk-UA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Переведено   </a:t>
            </a:r>
            <a:r>
              <a:rPr lang="ru-RU" sz="2000" b="1" dirty="0" err="1">
                <a:solidFill>
                  <a:schemeClr val="tx1"/>
                </a:solidFill>
              </a:rPr>
              <a:t>внутрішнє</a:t>
            </a: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err="1">
                <a:solidFill>
                  <a:schemeClr val="tx1"/>
                </a:solidFill>
              </a:rPr>
              <a:t>освітлення</a:t>
            </a:r>
            <a:r>
              <a:rPr lang="ru-RU" sz="2000" b="1" dirty="0">
                <a:solidFill>
                  <a:schemeClr val="tx1"/>
                </a:solidFill>
              </a:rPr>
              <a:t>   на  </a:t>
            </a:r>
            <a:r>
              <a:rPr lang="ru-RU" sz="2000" b="1" dirty="0" err="1">
                <a:solidFill>
                  <a:schemeClr val="tx1"/>
                </a:solidFill>
              </a:rPr>
              <a:t>енергоощадне</a:t>
            </a:r>
            <a:r>
              <a:rPr lang="ru-RU" sz="2000" b="1" dirty="0">
                <a:solidFill>
                  <a:schemeClr val="tx1"/>
                </a:solidFill>
              </a:rPr>
              <a:t> ,   закуплено  </a:t>
            </a:r>
            <a:r>
              <a:rPr lang="ru-RU" sz="2000" b="1" dirty="0" err="1">
                <a:solidFill>
                  <a:schemeClr val="tx1"/>
                </a:solidFill>
              </a:rPr>
              <a:t>енергозберігаюч</a:t>
            </a:r>
            <a:r>
              <a:rPr lang="uk-UA" sz="2000" b="1" dirty="0">
                <a:solidFill>
                  <a:schemeClr val="tx1"/>
                </a:solidFill>
              </a:rPr>
              <a:t>і</a:t>
            </a:r>
            <a:r>
              <a:rPr lang="ru-RU" sz="2000" b="1" dirty="0">
                <a:solidFill>
                  <a:schemeClr val="tx1"/>
                </a:solidFill>
              </a:rPr>
              <a:t>  ламп</a:t>
            </a:r>
            <a:r>
              <a:rPr lang="uk-UA" sz="2000" b="1" dirty="0">
                <a:solidFill>
                  <a:schemeClr val="tx1"/>
                </a:solidFill>
              </a:rPr>
              <a:t>и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  <a:endParaRPr lang="uk-UA" sz="2000" b="1" dirty="0">
              <a:solidFill>
                <a:schemeClr val="tx1"/>
              </a:solidFill>
            </a:endParaRPr>
          </a:p>
          <a:p>
            <a:r>
              <a:rPr lang="ru-RU" sz="2000" b="1" dirty="0" err="1" smtClean="0">
                <a:solidFill>
                  <a:schemeClr val="tx1"/>
                </a:solidFill>
              </a:rPr>
              <a:t>Замінено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>
                <a:solidFill>
                  <a:schemeClr val="tx1"/>
                </a:solidFill>
              </a:rPr>
              <a:t>один  </a:t>
            </a:r>
            <a:r>
              <a:rPr lang="ru-RU" sz="2000" b="1" dirty="0" err="1">
                <a:solidFill>
                  <a:schemeClr val="tx1"/>
                </a:solidFill>
              </a:rPr>
              <a:t>газовий</a:t>
            </a:r>
            <a:r>
              <a:rPr lang="ru-RU" sz="2000" b="1" dirty="0">
                <a:solidFill>
                  <a:schemeClr val="tx1"/>
                </a:solidFill>
              </a:rPr>
              <a:t>  котел  в  </a:t>
            </a:r>
            <a:r>
              <a:rPr lang="ru-RU" sz="2000" b="1" dirty="0" err="1">
                <a:solidFill>
                  <a:schemeClr val="tx1"/>
                </a:solidFill>
              </a:rPr>
              <a:t>теплопункті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endParaRPr lang="uk-UA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 </a:t>
            </a:r>
            <a:endParaRPr lang="uk-U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uk-UA" sz="1900" b="1" dirty="0" smtClean="0">
                <a:solidFill>
                  <a:schemeClr val="tx1"/>
                </a:solidFill>
              </a:rPr>
              <a:t>Виконано  </a:t>
            </a:r>
            <a:r>
              <a:rPr lang="uk-UA" sz="1900" b="1" dirty="0">
                <a:solidFill>
                  <a:schemeClr val="tx1"/>
                </a:solidFill>
              </a:rPr>
              <a:t>роботи  по  ремонту  цоколя  будівлі  головного  корпусу </a:t>
            </a:r>
          </a:p>
          <a:p>
            <a:pPr>
              <a:lnSpc>
                <a:spcPct val="150000"/>
              </a:lnSpc>
            </a:pPr>
            <a:r>
              <a:rPr lang="uk-UA" sz="1900" b="1" dirty="0" smtClean="0">
                <a:solidFill>
                  <a:schemeClr val="tx1"/>
                </a:solidFill>
              </a:rPr>
              <a:t>Переплановано 2  палати у  </a:t>
            </a:r>
            <a:r>
              <a:rPr lang="uk-UA" sz="1900" b="1" dirty="0">
                <a:solidFill>
                  <a:schemeClr val="tx1"/>
                </a:solidFill>
              </a:rPr>
              <a:t>палати  підвищеного  комфорту дитячого  відділення. Проведено  будівельно – ремонтні  роботи в  ординаторській  та  кабінеті  старшої  медичної  сестри, ремонт  ванної  кімнати,  санвузлів.</a:t>
            </a:r>
          </a:p>
          <a:p>
            <a:pPr>
              <a:lnSpc>
                <a:spcPct val="150000"/>
              </a:lnSpc>
            </a:pPr>
            <a:r>
              <a:rPr lang="uk-UA" sz="1900" b="1" dirty="0" smtClean="0">
                <a:solidFill>
                  <a:schemeClr val="tx1"/>
                </a:solidFill>
              </a:rPr>
              <a:t>Проведена  </a:t>
            </a:r>
            <a:r>
              <a:rPr lang="uk-UA" sz="1900" b="1" dirty="0">
                <a:solidFill>
                  <a:schemeClr val="tx1"/>
                </a:solidFill>
              </a:rPr>
              <a:t>заміна  даху  над  входом  в  будівлю  головного  корпусу  </a:t>
            </a:r>
          </a:p>
          <a:p>
            <a:pPr>
              <a:lnSpc>
                <a:spcPct val="150000"/>
              </a:lnSpc>
            </a:pPr>
            <a:r>
              <a:rPr lang="uk-UA" sz="1900" b="1" dirty="0" smtClean="0">
                <a:solidFill>
                  <a:schemeClr val="tx1"/>
                </a:solidFill>
              </a:rPr>
              <a:t>Влаштовано  </a:t>
            </a:r>
            <a:r>
              <a:rPr lang="uk-UA" sz="1900" b="1" dirty="0">
                <a:solidFill>
                  <a:schemeClr val="tx1"/>
                </a:solidFill>
              </a:rPr>
              <a:t>площадки  входу в  центральний  корпус,  реанімаційне  відділення  та  запасного  виходу в  будівлю  головного  корпусу  </a:t>
            </a:r>
          </a:p>
          <a:p>
            <a:pPr>
              <a:lnSpc>
                <a:spcPct val="150000"/>
              </a:lnSpc>
            </a:pPr>
            <a:r>
              <a:rPr lang="uk-UA" sz="1900" b="1" dirty="0" smtClean="0">
                <a:solidFill>
                  <a:schemeClr val="tx1"/>
                </a:solidFill>
              </a:rPr>
              <a:t>Влаштовано  </a:t>
            </a:r>
            <a:r>
              <a:rPr lang="uk-UA" sz="1900" b="1" dirty="0">
                <a:solidFill>
                  <a:schemeClr val="tx1"/>
                </a:solidFill>
              </a:rPr>
              <a:t>водовідводи  з  дахів  головного  корпусу.</a:t>
            </a:r>
          </a:p>
          <a:p>
            <a:pPr>
              <a:lnSpc>
                <a:spcPct val="150000"/>
              </a:lnSpc>
            </a:pPr>
            <a:r>
              <a:rPr lang="uk-UA" sz="1900" b="1" dirty="0" smtClean="0">
                <a:solidFill>
                  <a:schemeClr val="tx1"/>
                </a:solidFill>
              </a:rPr>
              <a:t>Проведено  </a:t>
            </a:r>
            <a:r>
              <a:rPr lang="uk-UA" sz="1900" b="1" dirty="0">
                <a:solidFill>
                  <a:schemeClr val="tx1"/>
                </a:solidFill>
              </a:rPr>
              <a:t>ремонтні  роботи  в  жіночій  консультації( 7 кімнат) :</a:t>
            </a:r>
          </a:p>
          <a:p>
            <a:pPr>
              <a:lnSpc>
                <a:spcPct val="150000"/>
              </a:lnSpc>
            </a:pPr>
            <a:r>
              <a:rPr lang="uk-UA" sz="1900" b="1" dirty="0">
                <a:solidFill>
                  <a:schemeClr val="tx1"/>
                </a:solidFill>
              </a:rPr>
              <a:t> </a:t>
            </a:r>
            <a:r>
              <a:rPr lang="uk-UA" sz="1900" b="1" dirty="0" smtClean="0">
                <a:solidFill>
                  <a:schemeClr val="tx1"/>
                </a:solidFill>
              </a:rPr>
              <a:t>Ремонтні  </a:t>
            </a:r>
            <a:r>
              <a:rPr lang="uk-UA" sz="1900" b="1" dirty="0">
                <a:solidFill>
                  <a:schemeClr val="tx1"/>
                </a:solidFill>
              </a:rPr>
              <a:t>роботи  в  туб</a:t>
            </a:r>
            <a:r>
              <a:rPr lang="uk-UA" sz="1900" b="1" dirty="0" smtClean="0">
                <a:solidFill>
                  <a:schemeClr val="tx1"/>
                </a:solidFill>
              </a:rPr>
              <a:t>. кабінеті </a:t>
            </a:r>
            <a:r>
              <a:rPr lang="uk-UA" sz="1900" b="1" dirty="0">
                <a:solidFill>
                  <a:schemeClr val="tx1"/>
                </a:solidFill>
              </a:rPr>
              <a:t>,  ендоскопічному  кабінеті </a:t>
            </a:r>
          </a:p>
          <a:p>
            <a:pPr>
              <a:lnSpc>
                <a:spcPct val="150000"/>
              </a:lnSpc>
            </a:pPr>
            <a:r>
              <a:rPr lang="uk-UA" sz="1900" b="1" dirty="0">
                <a:solidFill>
                  <a:schemeClr val="tx1"/>
                </a:solidFill>
              </a:rPr>
              <a:t>-Виконані  поточні  ремонтні  роботи  в  терапевтичному  відділенні , поліклінічному  відділенні </a:t>
            </a:r>
            <a:r>
              <a:rPr lang="uk-UA" sz="1900" b="1" dirty="0" smtClean="0">
                <a:solidFill>
                  <a:schemeClr val="tx1"/>
                </a:solidFill>
              </a:rPr>
              <a:t>, хірургічному відділені</a:t>
            </a:r>
          </a:p>
          <a:p>
            <a:pPr>
              <a:lnSpc>
                <a:spcPct val="150000"/>
              </a:lnSpc>
            </a:pPr>
            <a:r>
              <a:rPr lang="uk-UA" sz="1900" b="1" dirty="0" smtClean="0">
                <a:solidFill>
                  <a:schemeClr val="tx1"/>
                </a:solidFill>
              </a:rPr>
              <a:t>Виконано капітальний ремонт двох санітарних автомобілів « </a:t>
            </a:r>
            <a:r>
              <a:rPr lang="uk-UA" sz="1900" b="1" dirty="0" err="1">
                <a:solidFill>
                  <a:schemeClr val="tx1"/>
                </a:solidFill>
              </a:rPr>
              <a:t>Т</a:t>
            </a:r>
            <a:r>
              <a:rPr lang="uk-UA" sz="1900" b="1" dirty="0" err="1" smtClean="0">
                <a:solidFill>
                  <a:schemeClr val="tx1"/>
                </a:solidFill>
              </a:rPr>
              <a:t>ойота</a:t>
            </a:r>
            <a:r>
              <a:rPr lang="uk-UA" dirty="0" smtClean="0">
                <a:solidFill>
                  <a:schemeClr val="tx1"/>
                </a:solidFill>
              </a:rPr>
              <a:t>»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06817" cy="13208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КУ « </a:t>
            </a:r>
            <a:r>
              <a:rPr lang="uk-UA" dirty="0" err="1" smtClean="0">
                <a:solidFill>
                  <a:srgbClr val="FF0000"/>
                </a:solidFill>
              </a:rPr>
              <a:t>Томашпільська</a:t>
            </a:r>
            <a:r>
              <a:rPr lang="uk-UA" dirty="0" smtClean="0">
                <a:solidFill>
                  <a:srgbClr val="FF0000"/>
                </a:solidFill>
              </a:rPr>
              <a:t> ЦРЛ»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2096692"/>
            <a:ext cx="9252917" cy="46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6849808" cy="54868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 Медичне обладнання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55272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uk-UA" b="1" dirty="0" smtClean="0">
                <a:solidFill>
                  <a:schemeClr val="tx1"/>
                </a:solidFill>
              </a:rPr>
              <a:t>Адміністрація району  </a:t>
            </a:r>
            <a:r>
              <a:rPr lang="uk-UA" b="1" smtClean="0">
                <a:solidFill>
                  <a:schemeClr val="tx1"/>
                </a:solidFill>
              </a:rPr>
              <a:t>та  адміністрація ЦРЛ чітко розуміємо, </a:t>
            </a:r>
            <a:r>
              <a:rPr lang="uk-UA" b="1" dirty="0" smtClean="0">
                <a:solidFill>
                  <a:schemeClr val="tx1"/>
                </a:solidFill>
              </a:rPr>
              <a:t>що в жорстких умовах реформування пацієнт піде в той заклад , де буде достатньо сучасного обладнання, високий рівень діагностики. Тому, не зважаючи на складні соціально-економічні умови, за останні 4 роки придбано:</a:t>
            </a:r>
          </a:p>
          <a:p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uk-UA" b="1" dirty="0" err="1">
                <a:solidFill>
                  <a:schemeClr val="tx1"/>
                </a:solidFill>
              </a:rPr>
              <a:t>истема</a:t>
            </a:r>
            <a:r>
              <a:rPr lang="uk-UA" b="1" dirty="0">
                <a:solidFill>
                  <a:schemeClr val="tx1"/>
                </a:solidFill>
              </a:rPr>
              <a:t> ультразвукова Діагностична </a:t>
            </a:r>
            <a:r>
              <a:rPr lang="en-US" b="1" dirty="0" err="1">
                <a:solidFill>
                  <a:schemeClr val="tx1"/>
                </a:solidFill>
              </a:rPr>
              <a:t>MyLab</a:t>
            </a:r>
            <a:r>
              <a:rPr lang="en-US" b="1" dirty="0">
                <a:solidFill>
                  <a:schemeClr val="tx1"/>
                </a:solidFill>
              </a:rPr>
              <a:t> Six </a:t>
            </a:r>
            <a:r>
              <a:rPr lang="en-US" b="1" dirty="0" err="1" smtClean="0">
                <a:solidFill>
                  <a:schemeClr val="tx1"/>
                </a:solidFill>
              </a:rPr>
              <a:t>CryStaLine</a:t>
            </a:r>
            <a:endParaRPr lang="uk-UA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з 4 датчиками													2197   тис грн</a:t>
            </a:r>
          </a:p>
          <a:p>
            <a:r>
              <a:rPr lang="uk-UA" b="1" dirty="0">
                <a:solidFill>
                  <a:schemeClr val="tx1"/>
                </a:solidFill>
              </a:rPr>
              <a:t>Система ендоскопічна </a:t>
            </a:r>
            <a:r>
              <a:rPr lang="en-US" b="1" dirty="0">
                <a:solidFill>
                  <a:schemeClr val="tx1"/>
                </a:solidFill>
              </a:rPr>
              <a:t>SHREK </a:t>
            </a:r>
            <a:r>
              <a:rPr lang="uk-UA" b="1" dirty="0">
                <a:solidFill>
                  <a:schemeClr val="tx1"/>
                </a:solidFill>
              </a:rPr>
              <a:t>модель 1000 </a:t>
            </a:r>
            <a:r>
              <a:rPr lang="uk-UA" b="1" dirty="0" smtClean="0">
                <a:solidFill>
                  <a:schemeClr val="tx1"/>
                </a:solidFill>
              </a:rPr>
              <a:t>					886,5  тис грн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Гематологічний аналізатор									190,0 тис грн</a:t>
            </a:r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Фетальний </a:t>
            </a:r>
            <a:r>
              <a:rPr lang="uk-UA" b="1" dirty="0">
                <a:solidFill>
                  <a:schemeClr val="tx1"/>
                </a:solidFill>
              </a:rPr>
              <a:t>монітор </a:t>
            </a:r>
            <a:r>
              <a:rPr lang="uk-UA" b="1" dirty="0" smtClean="0">
                <a:solidFill>
                  <a:schemeClr val="tx1"/>
                </a:solidFill>
              </a:rPr>
              <a:t>											13485грн 	</a:t>
            </a:r>
          </a:p>
          <a:p>
            <a:r>
              <a:rPr lang="uk-UA" b="1" dirty="0">
                <a:solidFill>
                  <a:schemeClr val="tx1"/>
                </a:solidFill>
              </a:rPr>
              <a:t>Ф</a:t>
            </a:r>
            <a:r>
              <a:rPr lang="uk-UA" b="1" dirty="0" smtClean="0">
                <a:solidFill>
                  <a:schemeClr val="tx1"/>
                </a:solidFill>
              </a:rPr>
              <a:t>ізіотерапевтичний </a:t>
            </a:r>
            <a:r>
              <a:rPr lang="uk-UA" b="1" dirty="0" err="1">
                <a:solidFill>
                  <a:schemeClr val="tx1"/>
                </a:solidFill>
              </a:rPr>
              <a:t>опромінювач</a:t>
            </a:r>
            <a:r>
              <a:rPr lang="uk-UA" b="1" dirty="0">
                <a:solidFill>
                  <a:schemeClr val="tx1"/>
                </a:solidFill>
              </a:rPr>
              <a:t> для </a:t>
            </a:r>
            <a:r>
              <a:rPr lang="uk-UA" b="1" dirty="0" smtClean="0">
                <a:solidFill>
                  <a:schemeClr val="tx1"/>
                </a:solidFill>
              </a:rPr>
              <a:t>фототерапії			4000 грн	</a:t>
            </a:r>
          </a:p>
          <a:p>
            <a:r>
              <a:rPr lang="uk-UA" b="1" dirty="0">
                <a:solidFill>
                  <a:schemeClr val="tx1"/>
                </a:solidFill>
              </a:rPr>
              <a:t>Ел</a:t>
            </a:r>
            <a:r>
              <a:rPr lang="uk-UA" b="1" dirty="0" smtClean="0">
                <a:solidFill>
                  <a:schemeClr val="tx1"/>
                </a:solidFill>
              </a:rPr>
              <a:t>. кардіографи </a:t>
            </a:r>
            <a:r>
              <a:rPr lang="uk-UA" b="1" dirty="0">
                <a:solidFill>
                  <a:schemeClr val="tx1"/>
                </a:solidFill>
              </a:rPr>
              <a:t>«</a:t>
            </a:r>
            <a:r>
              <a:rPr lang="uk-UA" b="1" dirty="0" smtClean="0">
                <a:solidFill>
                  <a:schemeClr val="tx1"/>
                </a:solidFill>
              </a:rPr>
              <a:t>Юкард100»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з </a:t>
            </a:r>
            <a:r>
              <a:rPr lang="uk-UA" b="1" dirty="0">
                <a:solidFill>
                  <a:schemeClr val="tx1"/>
                </a:solidFill>
              </a:rPr>
              <a:t>механізмом передачі </a:t>
            </a:r>
            <a:r>
              <a:rPr lang="uk-UA" b="1" dirty="0" smtClean="0">
                <a:solidFill>
                  <a:schemeClr val="tx1"/>
                </a:solidFill>
              </a:rPr>
              <a:t>даних-2 од	</a:t>
            </a:r>
            <a:r>
              <a:rPr lang="uk-UA" b="1" dirty="0">
                <a:solidFill>
                  <a:schemeClr val="tx1"/>
                </a:solidFill>
              </a:rPr>
              <a:t>	</a:t>
            </a:r>
            <a:r>
              <a:rPr lang="uk-UA" b="1" dirty="0" smtClean="0">
                <a:solidFill>
                  <a:schemeClr val="tx1"/>
                </a:solidFill>
              </a:rPr>
              <a:t>					106.1 </a:t>
            </a:r>
            <a:r>
              <a:rPr lang="uk-UA" b="1" dirty="0">
                <a:solidFill>
                  <a:schemeClr val="tx1"/>
                </a:solidFill>
              </a:rPr>
              <a:t>тис </a:t>
            </a:r>
            <a:r>
              <a:rPr lang="uk-UA" b="1" dirty="0" smtClean="0">
                <a:solidFill>
                  <a:schemeClr val="tx1"/>
                </a:solidFill>
              </a:rPr>
              <a:t>грн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Ел. Кардіограф </a:t>
            </a:r>
            <a:r>
              <a:rPr lang="uk-UA" b="1" dirty="0">
                <a:solidFill>
                  <a:schemeClr val="tx1"/>
                </a:solidFill>
              </a:rPr>
              <a:t>«</a:t>
            </a:r>
            <a:r>
              <a:rPr lang="uk-UA" b="1" dirty="0" err="1">
                <a:solidFill>
                  <a:schemeClr val="tx1"/>
                </a:solidFill>
              </a:rPr>
              <a:t>Біомед»ВЕ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300								16,2 тис грн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Кондиціонер мобільний – 3 од 								20,6 тис грн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Пральні машини ВЕКО    10 од 								69,584 тис грн</a:t>
            </a:r>
          </a:p>
          <a:p>
            <a:r>
              <a:rPr lang="uk-UA" b="1" dirty="0">
                <a:solidFill>
                  <a:schemeClr val="tx1"/>
                </a:solidFill>
              </a:rPr>
              <a:t> 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									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0"/>
            <a:ext cx="9396536" cy="7985579"/>
          </a:xfrm>
        </p:spPr>
        <p:txBody>
          <a:bodyPr>
            <a:normAutofit/>
          </a:bodyPr>
          <a:lstStyle/>
          <a:p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err="1" smtClean="0">
                <a:solidFill>
                  <a:schemeClr val="tx1"/>
                </a:solidFill>
              </a:rPr>
              <a:t>пеленальний</a:t>
            </a:r>
            <a:r>
              <a:rPr lang="uk-UA" b="1" dirty="0" smtClean="0">
                <a:solidFill>
                  <a:schemeClr val="tx1"/>
                </a:solidFill>
              </a:rPr>
              <a:t> столик </a:t>
            </a:r>
            <a:r>
              <a:rPr lang="uk-UA" b="1" dirty="0">
                <a:solidFill>
                  <a:schemeClr val="tx1"/>
                </a:solidFill>
              </a:rPr>
              <a:t>та дитячого матрацика з </a:t>
            </a:r>
            <a:r>
              <a:rPr lang="uk-UA" b="1" dirty="0" smtClean="0">
                <a:solidFill>
                  <a:schemeClr val="tx1"/>
                </a:solidFill>
              </a:rPr>
              <a:t>підігрівом				4000 грн </a:t>
            </a:r>
          </a:p>
          <a:p>
            <a:r>
              <a:rPr lang="uk-UA" b="1" dirty="0">
                <a:solidFill>
                  <a:schemeClr val="tx1"/>
                </a:solidFill>
              </a:rPr>
              <a:t>дитячі ваги «</a:t>
            </a:r>
            <a:r>
              <a:rPr lang="uk-UA" b="1" dirty="0" smtClean="0">
                <a:solidFill>
                  <a:schemeClr val="tx1"/>
                </a:solidFill>
              </a:rPr>
              <a:t>Малятко»												1050грн 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вимірювач </a:t>
            </a:r>
            <a:r>
              <a:rPr lang="uk-UA" b="1" dirty="0">
                <a:solidFill>
                  <a:schemeClr val="tx1"/>
                </a:solidFill>
              </a:rPr>
              <a:t>артеріального тиску </a:t>
            </a:r>
            <a:r>
              <a:rPr lang="uk-UA" b="1" dirty="0" smtClean="0">
                <a:solidFill>
                  <a:schemeClr val="tx1"/>
                </a:solidFill>
              </a:rPr>
              <a:t>										 244 грн</a:t>
            </a:r>
          </a:p>
          <a:p>
            <a:r>
              <a:rPr lang="uk-UA" b="1" dirty="0">
                <a:solidFill>
                  <a:schemeClr val="tx1"/>
                </a:solidFill>
              </a:rPr>
              <a:t>4 </a:t>
            </a:r>
            <a:r>
              <a:rPr lang="uk-UA" b="1" dirty="0" err="1">
                <a:solidFill>
                  <a:schemeClr val="tx1"/>
                </a:solidFill>
              </a:rPr>
              <a:t>пеленальні</a:t>
            </a:r>
            <a:r>
              <a:rPr lang="uk-UA" b="1" dirty="0">
                <a:solidFill>
                  <a:schemeClr val="tx1"/>
                </a:solidFill>
              </a:rPr>
              <a:t> столики </a:t>
            </a:r>
            <a:r>
              <a:rPr lang="uk-UA" b="1" dirty="0" smtClean="0">
                <a:solidFill>
                  <a:schemeClr val="tx1"/>
                </a:solidFill>
              </a:rPr>
              <a:t>		     									     10800грн</a:t>
            </a:r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4 </a:t>
            </a:r>
            <a:r>
              <a:rPr lang="uk-UA" b="1" dirty="0" err="1" smtClean="0">
                <a:solidFill>
                  <a:schemeClr val="tx1"/>
                </a:solidFill>
              </a:rPr>
              <a:t>юлайзеринебулайзери</a:t>
            </a:r>
            <a:r>
              <a:rPr lang="uk-UA" b="1" dirty="0" smtClean="0">
                <a:solidFill>
                  <a:schemeClr val="tx1"/>
                </a:solidFill>
              </a:rPr>
              <a:t>											      2484 грн</a:t>
            </a:r>
          </a:p>
          <a:p>
            <a:r>
              <a:rPr lang="uk-UA" b="1" dirty="0">
                <a:solidFill>
                  <a:schemeClr val="tx1"/>
                </a:solidFill>
              </a:rPr>
              <a:t>високочастотний </a:t>
            </a:r>
            <a:r>
              <a:rPr lang="uk-UA" b="1" dirty="0" smtClean="0">
                <a:solidFill>
                  <a:schemeClr val="tx1"/>
                </a:solidFill>
              </a:rPr>
              <a:t>електрокоагулятор								    18380 грн </a:t>
            </a:r>
          </a:p>
          <a:p>
            <a:pPr lvl="0"/>
            <a:r>
              <a:rPr lang="uk-UA" b="1" dirty="0">
                <a:solidFill>
                  <a:schemeClr val="tx1"/>
                </a:solidFill>
              </a:rPr>
              <a:t>хірургічний  інструментарій </a:t>
            </a:r>
            <a:r>
              <a:rPr lang="uk-UA" b="1" dirty="0" smtClean="0">
                <a:solidFill>
                  <a:schemeClr val="tx1"/>
                </a:solidFill>
              </a:rPr>
              <a:t>										     17991грн</a:t>
            </a:r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Апарат  </a:t>
            </a:r>
            <a:r>
              <a:rPr lang="uk-UA" b="1" dirty="0">
                <a:solidFill>
                  <a:schemeClr val="tx1"/>
                </a:solidFill>
              </a:rPr>
              <a:t>вакуумної терапії для лікування </a:t>
            </a:r>
            <a:r>
              <a:rPr lang="uk-UA" b="1" dirty="0" smtClean="0">
                <a:solidFill>
                  <a:schemeClr val="tx1"/>
                </a:solidFill>
              </a:rPr>
              <a:t>ран						    29660 грн 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Мікроскоп														      6000 грн 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Аналізатор сечі													    29660 грн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Аналізатор  </a:t>
            </a:r>
            <a:r>
              <a:rPr lang="uk-UA" b="1" dirty="0">
                <a:solidFill>
                  <a:schemeClr val="tx1"/>
                </a:solidFill>
              </a:rPr>
              <a:t>рівня глюкози в </a:t>
            </a:r>
            <a:r>
              <a:rPr lang="uk-UA" b="1" dirty="0" smtClean="0">
                <a:solidFill>
                  <a:schemeClr val="tx1"/>
                </a:solidFill>
              </a:rPr>
              <a:t>крові								    22977 грн</a:t>
            </a:r>
          </a:p>
          <a:p>
            <a:r>
              <a:rPr lang="uk-UA" b="1" dirty="0" err="1" smtClean="0">
                <a:solidFill>
                  <a:schemeClr val="tx1"/>
                </a:solidFill>
              </a:rPr>
              <a:t>Алкотестер</a:t>
            </a:r>
            <a:r>
              <a:rPr lang="uk-UA" b="1" dirty="0" smtClean="0">
                <a:solidFill>
                  <a:schemeClr val="tx1"/>
                </a:solidFill>
              </a:rPr>
              <a:t>														      4125 грн 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 Отоскоп    - 2 од													      3920 грн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Сучасні   </a:t>
            </a:r>
            <a:r>
              <a:rPr lang="uk-UA" b="1" dirty="0">
                <a:solidFill>
                  <a:schemeClr val="tx1"/>
                </a:solidFill>
              </a:rPr>
              <a:t>ноші  </a:t>
            </a:r>
            <a:r>
              <a:rPr lang="uk-UA" b="1" dirty="0" smtClean="0">
                <a:solidFill>
                  <a:schemeClr val="tx1"/>
                </a:solidFill>
              </a:rPr>
              <a:t>													    37</a:t>
            </a:r>
            <a:r>
              <a:rPr lang="uk-UA" b="1" dirty="0">
                <a:solidFill>
                  <a:schemeClr val="tx1"/>
                </a:solidFill>
              </a:rPr>
              <a:t> </a:t>
            </a:r>
            <a:r>
              <a:rPr lang="uk-UA" b="1" dirty="0" smtClean="0">
                <a:solidFill>
                  <a:schemeClr val="tx1"/>
                </a:solidFill>
              </a:rPr>
              <a:t>700грн </a:t>
            </a:r>
          </a:p>
          <a:p>
            <a:r>
              <a:rPr lang="uk-UA" b="1" dirty="0">
                <a:solidFill>
                  <a:schemeClr val="tx1"/>
                </a:solidFill>
              </a:rPr>
              <a:t>реєстратор добової електрокардіограми – </a:t>
            </a:r>
            <a:r>
              <a:rPr lang="uk-UA" b="1" dirty="0" err="1">
                <a:solidFill>
                  <a:schemeClr val="tx1"/>
                </a:solidFill>
              </a:rPr>
              <a:t>холтер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					    87100 </a:t>
            </a:r>
            <a:r>
              <a:rPr lang="uk-UA" b="1" dirty="0">
                <a:solidFill>
                  <a:schemeClr val="tx1"/>
                </a:solidFill>
              </a:rPr>
              <a:t>грн 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47"/>
            <a:ext cx="9144000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Комп’ютерна техніка -40 од								    271,591 тис грн</a:t>
            </a:r>
          </a:p>
          <a:p>
            <a:r>
              <a:rPr lang="uk-UA" b="1" dirty="0">
                <a:solidFill>
                  <a:schemeClr val="tx1"/>
                </a:solidFill>
              </a:rPr>
              <a:t>Шафи медичні для медикаментів -10шт						    58 тис грн Прилад  добового моніторингу артеріального тиску- </a:t>
            </a:r>
            <a:r>
              <a:rPr lang="uk-UA" b="1" dirty="0" err="1">
                <a:solidFill>
                  <a:schemeClr val="tx1"/>
                </a:solidFill>
              </a:rPr>
              <a:t>холтер</a:t>
            </a:r>
            <a:r>
              <a:rPr lang="uk-UA" b="1" dirty="0">
                <a:solidFill>
                  <a:schemeClr val="tx1"/>
                </a:solidFill>
              </a:rPr>
              <a:t> 	   10 тис грн</a:t>
            </a:r>
          </a:p>
          <a:p>
            <a:r>
              <a:rPr lang="uk-UA" b="1" dirty="0">
                <a:solidFill>
                  <a:schemeClr val="tx1"/>
                </a:solidFill>
              </a:rPr>
              <a:t>8 сучасних камер з ультрафіолетовими лампами 			   26, 546 тис. грн </a:t>
            </a:r>
          </a:p>
          <a:p>
            <a:r>
              <a:rPr lang="uk-UA" b="1" dirty="0">
                <a:solidFill>
                  <a:schemeClr val="tx1"/>
                </a:solidFill>
              </a:rPr>
              <a:t>2 бактерицидні опромінювані 								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1, 920 тис грн</a:t>
            </a:r>
          </a:p>
          <a:p>
            <a:r>
              <a:rPr lang="uk-UA" b="1" dirty="0" err="1">
                <a:solidFill>
                  <a:schemeClr val="tx1"/>
                </a:solidFill>
              </a:rPr>
              <a:t>Опромінювачі</a:t>
            </a:r>
            <a:r>
              <a:rPr lang="uk-UA" b="1" dirty="0">
                <a:solidFill>
                  <a:schemeClr val="tx1"/>
                </a:solidFill>
              </a:rPr>
              <a:t> бактерицидні пересувні- 3 од 				</a:t>
            </a:r>
            <a:r>
              <a:rPr lang="uk-UA" b="1" dirty="0" smtClean="0">
                <a:solidFill>
                  <a:schemeClr val="tx1"/>
                </a:solidFill>
              </a:rPr>
              <a:t>   10</a:t>
            </a:r>
            <a:r>
              <a:rPr lang="uk-UA" b="1" dirty="0">
                <a:solidFill>
                  <a:schemeClr val="tx1"/>
                </a:solidFill>
              </a:rPr>
              <a:t>, 440 тис грн</a:t>
            </a:r>
          </a:p>
          <a:p>
            <a:r>
              <a:rPr lang="uk-UA" b="1" dirty="0">
                <a:solidFill>
                  <a:schemeClr val="tx1"/>
                </a:solidFill>
              </a:rPr>
              <a:t>5 утилізаторів для використаних голок та шприців 			</a:t>
            </a:r>
            <a:r>
              <a:rPr lang="uk-UA" b="1" dirty="0" smtClean="0">
                <a:solidFill>
                  <a:schemeClr val="tx1"/>
                </a:solidFill>
              </a:rPr>
              <a:t>4445 </a:t>
            </a:r>
            <a:r>
              <a:rPr lang="uk-UA" b="1" dirty="0">
                <a:solidFill>
                  <a:schemeClr val="tx1"/>
                </a:solidFill>
              </a:rPr>
              <a:t>грн.</a:t>
            </a:r>
          </a:p>
          <a:p>
            <a:r>
              <a:rPr lang="uk-UA" b="1" dirty="0">
                <a:solidFill>
                  <a:schemeClr val="tx1"/>
                </a:solidFill>
              </a:rPr>
              <a:t>10 </a:t>
            </a:r>
            <a:r>
              <a:rPr lang="uk-UA" b="1" dirty="0" err="1">
                <a:solidFill>
                  <a:schemeClr val="tx1"/>
                </a:solidFill>
              </a:rPr>
              <a:t>маніпуляційних</a:t>
            </a:r>
            <a:r>
              <a:rPr lang="uk-UA" b="1" dirty="0">
                <a:solidFill>
                  <a:schemeClr val="tx1"/>
                </a:solidFill>
              </a:rPr>
              <a:t> столиків 									 23 тис </a:t>
            </a:r>
            <a:r>
              <a:rPr lang="uk-UA" b="1" dirty="0" smtClean="0">
                <a:solidFill>
                  <a:schemeClr val="tx1"/>
                </a:solidFill>
              </a:rPr>
              <a:t>грн</a:t>
            </a:r>
          </a:p>
          <a:p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err="1">
                <a:solidFill>
                  <a:schemeClr val="tx1"/>
                </a:solidFill>
              </a:rPr>
              <a:t>П</a:t>
            </a:r>
            <a:r>
              <a:rPr lang="uk-UA" b="1" dirty="0" err="1" smtClean="0">
                <a:solidFill>
                  <a:schemeClr val="tx1"/>
                </a:solidFill>
              </a:rPr>
              <a:t>ульсоксиметрів</a:t>
            </a:r>
            <a:r>
              <a:rPr lang="uk-UA" b="1" dirty="0" smtClean="0">
                <a:solidFill>
                  <a:schemeClr val="tx1"/>
                </a:solidFill>
              </a:rPr>
              <a:t>- 8 од										46 тис грн	</a:t>
            </a:r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 25 медичних штативів										 7400 грн</a:t>
            </a:r>
          </a:p>
          <a:p>
            <a:r>
              <a:rPr lang="uk-UA" b="1" dirty="0">
                <a:solidFill>
                  <a:schemeClr val="tx1"/>
                </a:solidFill>
              </a:rPr>
              <a:t>10 пральних машин											</a:t>
            </a:r>
            <a:r>
              <a:rPr lang="uk-UA" b="1" dirty="0" smtClean="0">
                <a:solidFill>
                  <a:schemeClr val="tx1"/>
                </a:solidFill>
              </a:rPr>
              <a:t>69,584тис</a:t>
            </a:r>
            <a:r>
              <a:rPr lang="uk-UA" b="1" dirty="0">
                <a:solidFill>
                  <a:schemeClr val="tx1"/>
                </a:solidFill>
              </a:rPr>
              <a:t>. грн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Холодильники- </a:t>
            </a:r>
            <a:r>
              <a:rPr lang="uk-UA" b="1" dirty="0">
                <a:solidFill>
                  <a:schemeClr val="tx1"/>
                </a:solidFill>
              </a:rPr>
              <a:t>15 </a:t>
            </a:r>
            <a:r>
              <a:rPr lang="uk-UA" b="1" dirty="0" err="1">
                <a:solidFill>
                  <a:schemeClr val="tx1"/>
                </a:solidFill>
              </a:rPr>
              <a:t>шт</a:t>
            </a:r>
            <a:r>
              <a:rPr lang="uk-UA" b="1" dirty="0">
                <a:solidFill>
                  <a:schemeClr val="tx1"/>
                </a:solidFill>
              </a:rPr>
              <a:t>										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82,6 тис грн</a:t>
            </a:r>
          </a:p>
          <a:p>
            <a:r>
              <a:rPr lang="uk-UA" b="1" dirty="0">
                <a:solidFill>
                  <a:schemeClr val="tx1"/>
                </a:solidFill>
              </a:rPr>
              <a:t>Комплектуючі та електростартер для запуску електростанції-	</a:t>
            </a:r>
            <a:r>
              <a:rPr lang="uk-UA" b="1" dirty="0" smtClean="0">
                <a:solidFill>
                  <a:schemeClr val="tx1"/>
                </a:solidFill>
              </a:rPr>
              <a:t>   </a:t>
            </a:r>
            <a:r>
              <a:rPr lang="uk-UA" b="1" dirty="0">
                <a:solidFill>
                  <a:schemeClr val="tx1"/>
                </a:solidFill>
              </a:rPr>
              <a:t>2691 грн Автоматика для запуску електростанції 						</a:t>
            </a:r>
            <a:r>
              <a:rPr lang="uk-UA" b="1" dirty="0" smtClean="0">
                <a:solidFill>
                  <a:schemeClr val="tx1"/>
                </a:solidFill>
              </a:rPr>
              <a:t>   </a:t>
            </a:r>
            <a:r>
              <a:rPr lang="uk-UA" b="1" dirty="0">
                <a:solidFill>
                  <a:schemeClr val="tx1"/>
                </a:solidFill>
              </a:rPr>
              <a:t>5362грн.</a:t>
            </a:r>
          </a:p>
          <a:p>
            <a:r>
              <a:rPr lang="uk-UA" b="1" dirty="0">
                <a:solidFill>
                  <a:schemeClr val="tx1"/>
                </a:solidFill>
              </a:rPr>
              <a:t>Відсмоктувачі медичні- </a:t>
            </a:r>
            <a:r>
              <a:rPr lang="uk-UA" b="1" dirty="0" smtClean="0">
                <a:solidFill>
                  <a:schemeClr val="tx1"/>
                </a:solidFill>
              </a:rPr>
              <a:t>4 </a:t>
            </a:r>
            <a:r>
              <a:rPr lang="uk-UA" b="1" dirty="0">
                <a:solidFill>
                  <a:schemeClr val="tx1"/>
                </a:solidFill>
              </a:rPr>
              <a:t>од 									 14,7 тис грн</a:t>
            </a:r>
          </a:p>
          <a:p>
            <a:r>
              <a:rPr lang="uk-UA" b="1" dirty="0">
                <a:solidFill>
                  <a:schemeClr val="tx1"/>
                </a:solidFill>
              </a:rPr>
              <a:t>Машина сушильна промислова								</a:t>
            </a:r>
            <a:r>
              <a:rPr lang="uk-UA" b="1" dirty="0" smtClean="0">
                <a:solidFill>
                  <a:schemeClr val="tx1"/>
                </a:solidFill>
              </a:rPr>
              <a:t>22,9 </a:t>
            </a:r>
            <a:r>
              <a:rPr lang="uk-UA" b="1" dirty="0">
                <a:solidFill>
                  <a:schemeClr val="tx1"/>
                </a:solidFill>
              </a:rPr>
              <a:t>тис грн</a:t>
            </a:r>
            <a:endParaRPr lang="uk-UA" dirty="0">
              <a:solidFill>
                <a:schemeClr val="tx1"/>
              </a:solidFill>
            </a:endParaRPr>
          </a:p>
          <a:p>
            <a:endParaRPr lang="uk-UA" b="1" dirty="0">
              <a:solidFill>
                <a:schemeClr val="tx1"/>
              </a:solidFill>
            </a:endParaRPr>
          </a:p>
          <a:p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Потужність ліжкового фонду ЦРЛ</a:t>
            </a:r>
            <a:endParaRPr lang="uk-UA" dirty="0">
              <a:solidFill>
                <a:srgbClr val="FF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830842"/>
              </p:ext>
            </p:extLst>
          </p:nvPr>
        </p:nvGraphicFramePr>
        <p:xfrm>
          <a:off x="609600" y="908720"/>
          <a:ext cx="7922840" cy="5133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4849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Показники роботи стаціонару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забезпеченість ліжками</a:t>
            </a:r>
            <a:endParaRPr lang="uk-UA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102747"/>
              </p:ext>
            </p:extLst>
          </p:nvPr>
        </p:nvGraphicFramePr>
        <p:xfrm>
          <a:off x="755576" y="1988840"/>
          <a:ext cx="6778626" cy="346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6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Заклади</a:t>
                      </a:r>
                      <a:r>
                        <a:rPr lang="uk-UA" sz="2400" baseline="0" dirty="0" smtClean="0"/>
                        <a:t>  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2016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2017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err="1" smtClean="0"/>
                        <a:t>Томашпільська</a:t>
                      </a:r>
                      <a:r>
                        <a:rPr lang="uk-UA" sz="2400" dirty="0" smtClean="0"/>
                        <a:t> ЦРЛ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36,07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36,52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r>
                        <a:rPr lang="uk-UA" sz="2400" dirty="0" err="1" smtClean="0"/>
                        <a:t>Томашпільський</a:t>
                      </a:r>
                      <a:r>
                        <a:rPr lang="uk-UA" sz="2400" dirty="0" smtClean="0"/>
                        <a:t> район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45,02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44,07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err="1" smtClean="0"/>
                        <a:t>Крижопільська</a:t>
                      </a:r>
                      <a:r>
                        <a:rPr lang="uk-UA" sz="2400" baseline="0" dirty="0" smtClean="0"/>
                        <a:t> ОЛІЛ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42,04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42,49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Тульчинська ЦРЛ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38,5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38,84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err="1" smtClean="0"/>
                        <a:t>Піщанська</a:t>
                      </a:r>
                      <a:r>
                        <a:rPr lang="uk-UA" sz="2400" dirty="0" smtClean="0"/>
                        <a:t> ЛПЛ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36,14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36,34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Обл. показник 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66,25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66,08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9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8354889" cy="692696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ПОКАЗНИКИ РОБОТИ СТАЦІОНАРУ</a:t>
            </a:r>
            <a:endParaRPr lang="uk-UA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250654"/>
              </p:ext>
            </p:extLst>
          </p:nvPr>
        </p:nvGraphicFramePr>
        <p:xfrm>
          <a:off x="395536" y="980728"/>
          <a:ext cx="8496944" cy="4390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0555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 ЗАКЛАДУ</a:t>
                      </a:r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РОБОТА ЛІЖКА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СЕРЕДНІЙ ТЕРМІН ПЕРЕБУВАННЯ НА ЛІЖКУ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251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2017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251">
                <a:tc>
                  <a:txBody>
                    <a:bodyPr/>
                    <a:lstStyle/>
                    <a:p>
                      <a:r>
                        <a:rPr lang="uk-UA" sz="2400" dirty="0" err="1" smtClean="0"/>
                        <a:t>Томашпільська</a:t>
                      </a:r>
                      <a:r>
                        <a:rPr lang="uk-UA" sz="2400" dirty="0" smtClean="0"/>
                        <a:t> ЦРЛ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311,5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304,4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6,8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6,7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251">
                <a:tc>
                  <a:txBody>
                    <a:bodyPr/>
                    <a:lstStyle/>
                    <a:p>
                      <a:r>
                        <a:rPr lang="uk-UA" sz="2400" dirty="0" err="1" smtClean="0"/>
                        <a:t>Томашпільський</a:t>
                      </a:r>
                      <a:r>
                        <a:rPr lang="uk-UA" sz="2400" dirty="0" smtClean="0"/>
                        <a:t> район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318,42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309,89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7,08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6,96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251">
                <a:tc>
                  <a:txBody>
                    <a:bodyPr/>
                    <a:lstStyle/>
                    <a:p>
                      <a:r>
                        <a:rPr lang="uk-UA" sz="2400" dirty="0" err="1" smtClean="0"/>
                        <a:t>Крижопільська</a:t>
                      </a:r>
                      <a:r>
                        <a:rPr lang="uk-UA" sz="2400" baseline="0" dirty="0" smtClean="0"/>
                        <a:t> ОЛІЛ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362,45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359,55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7,02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7,14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251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Тульчинська ЦРЛ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349,9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343,56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8,6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8,67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251">
                <a:tc>
                  <a:txBody>
                    <a:bodyPr/>
                    <a:lstStyle/>
                    <a:p>
                      <a:r>
                        <a:rPr lang="uk-UA" sz="2400" dirty="0" err="1" smtClean="0"/>
                        <a:t>Піщанська</a:t>
                      </a:r>
                      <a:r>
                        <a:rPr lang="uk-UA" sz="2400" dirty="0" smtClean="0"/>
                        <a:t> ЛПЛ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343,05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345,34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8,72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9,10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251">
                <a:tc>
                  <a:txBody>
                    <a:bodyPr/>
                    <a:lstStyle/>
                    <a:p>
                      <a:r>
                        <a:rPr lang="uk-UA" sz="2400" dirty="0" err="1" smtClean="0"/>
                        <a:t>Обл</a:t>
                      </a:r>
                      <a:r>
                        <a:rPr lang="uk-UA" sz="2400" dirty="0" smtClean="0"/>
                        <a:t> показник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332,85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337,10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10,31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10,14</a:t>
                      </a:r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5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Площа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Загальна площа закладу 5887,66 м2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Відділення інтенсивної терапії-163,86 м2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Хірургічне відділення856,58 м2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Терапевтичне відділення 918,03 м2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Дитяче відділення-468,98 м2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Відділення невідкладних станів-133,51 м2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Інфекційне відділення- 1086,37 м2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Акушерсько-гінекологічне відділення-947,39 м2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Поліклінічне 406,7 м2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Стерилізаційна-79,85 м2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Господарська частина-506,31 м2</a:t>
            </a:r>
          </a:p>
          <a:p>
            <a:r>
              <a:rPr lang="uk-UA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99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17" y="188640"/>
            <a:ext cx="9144000" cy="1320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Госпіталізовані хворі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1326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tx1"/>
                </a:solidFill>
              </a:rPr>
              <a:t>2017 рік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Всього 												5414 осіб</a:t>
            </a:r>
          </a:p>
          <a:p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Доставлені швидкою допомогою			12,7%		688 осіб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Направлені сімейним лікарем			22,8%		1235 осіб</a:t>
            </a:r>
          </a:p>
          <a:p>
            <a:r>
              <a:rPr lang="uk-UA" b="1" dirty="0" err="1" smtClean="0">
                <a:solidFill>
                  <a:schemeClr val="tx1"/>
                </a:solidFill>
              </a:rPr>
              <a:t>Самозвернення</a:t>
            </a:r>
            <a:r>
              <a:rPr lang="uk-UA" b="1" dirty="0" smtClean="0">
                <a:solidFill>
                  <a:schemeClr val="tx1"/>
                </a:solidFill>
              </a:rPr>
              <a:t>							64,55%		3495 осіб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		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	</a:t>
            </a:r>
            <a:r>
              <a:rPr lang="uk-UA" b="1" dirty="0" smtClean="0">
                <a:solidFill>
                  <a:schemeClr val="tx1"/>
                </a:solidFill>
              </a:rPr>
              <a:t>		5 місяців 2018 року</a:t>
            </a:r>
          </a:p>
          <a:p>
            <a:pPr marL="0" indent="0">
              <a:buNone/>
            </a:pP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Всього 												2078 осіб</a:t>
            </a:r>
          </a:p>
          <a:p>
            <a:r>
              <a:rPr lang="uk-UA" b="1" dirty="0">
                <a:solidFill>
                  <a:schemeClr val="tx1"/>
                </a:solidFill>
              </a:rPr>
              <a:t>Доставлені швидкою </a:t>
            </a:r>
            <a:r>
              <a:rPr lang="uk-UA" b="1" dirty="0" smtClean="0">
                <a:solidFill>
                  <a:schemeClr val="tx1"/>
                </a:solidFill>
              </a:rPr>
              <a:t>допомогою			14,1%		293 особи</a:t>
            </a:r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Направлені сімейним лікарем	</a:t>
            </a:r>
            <a:r>
              <a:rPr lang="uk-UA" b="1" dirty="0" smtClean="0">
                <a:solidFill>
                  <a:schemeClr val="tx1"/>
                </a:solidFill>
              </a:rPr>
              <a:t>		17,7%		368 осіб</a:t>
            </a:r>
          </a:p>
          <a:p>
            <a:r>
              <a:rPr lang="uk-UA" b="1" dirty="0" err="1" smtClean="0">
                <a:solidFill>
                  <a:schemeClr val="tx1"/>
                </a:solidFill>
              </a:rPr>
              <a:t>Самозвернення</a:t>
            </a:r>
            <a:r>
              <a:rPr lang="uk-UA" b="1" dirty="0" smtClean="0">
                <a:solidFill>
                  <a:schemeClr val="tx1"/>
                </a:solidFill>
              </a:rPr>
              <a:t>							47,5		989 осіб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82881" cy="62068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Пологове відділення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		Абсолютне число пологів</a:t>
            </a:r>
          </a:p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</a:rPr>
              <a:t>	</a:t>
            </a:r>
            <a:r>
              <a:rPr lang="uk-UA" dirty="0" smtClean="0">
                <a:solidFill>
                  <a:schemeClr val="tx1"/>
                </a:solidFill>
              </a:rPr>
              <a:t>	2016р			2017р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		197			163</a:t>
            </a:r>
          </a:p>
          <a:p>
            <a:pPr marL="0" indent="0">
              <a:lnSpc>
                <a:spcPct val="110000"/>
              </a:lnSpc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Пологове відділення в складі акушерсько-гінекологічного відділення розташоване на ІІ поверсі окремої будівлі-</a:t>
            </a:r>
          </a:p>
          <a:p>
            <a:pPr>
              <a:lnSpc>
                <a:spcPct val="110000"/>
              </a:lnSpc>
            </a:pPr>
            <a:r>
              <a:rPr lang="uk-UA" sz="2000" dirty="0" smtClean="0">
                <a:solidFill>
                  <a:schemeClr val="tx1"/>
                </a:solidFill>
              </a:rPr>
              <a:t> 6 лікарів акушер-гінекологів, 3  лікарі акушер-гінекологи мають підготовку по УЗД діагностиці, </a:t>
            </a:r>
            <a:r>
              <a:rPr lang="uk-UA" sz="2000" dirty="0">
                <a:solidFill>
                  <a:schemeClr val="tx1"/>
                </a:solidFill>
              </a:rPr>
              <a:t>3 лікарі акушер-гінекологи </a:t>
            </a:r>
            <a:r>
              <a:rPr lang="uk-UA" sz="2000" dirty="0" smtClean="0">
                <a:solidFill>
                  <a:schemeClr val="tx1"/>
                </a:solidFill>
              </a:rPr>
              <a:t>підготовлені по </a:t>
            </a:r>
            <a:r>
              <a:rPr lang="uk-UA" sz="2000" dirty="0" err="1" smtClean="0">
                <a:solidFill>
                  <a:schemeClr val="tx1"/>
                </a:solidFill>
              </a:rPr>
              <a:t>малоінвазивній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</a:rPr>
              <a:t>лапароскопічній</a:t>
            </a:r>
            <a:r>
              <a:rPr lang="uk-UA" sz="2000" dirty="0" smtClean="0">
                <a:solidFill>
                  <a:schemeClr val="tx1"/>
                </a:solidFill>
              </a:rPr>
              <a:t> хірургії</a:t>
            </a:r>
          </a:p>
          <a:p>
            <a:pPr>
              <a:lnSpc>
                <a:spcPct val="110000"/>
              </a:lnSpc>
            </a:pPr>
            <a:r>
              <a:rPr lang="uk-UA" sz="2000" dirty="0" smtClean="0">
                <a:solidFill>
                  <a:schemeClr val="tx1"/>
                </a:solidFill>
              </a:rPr>
              <a:t>До 2018 року 21 ліжко( по 7ліжок пологових, , гінекологічних та патології вагітних). </a:t>
            </a:r>
          </a:p>
          <a:p>
            <a:pPr>
              <a:lnSpc>
                <a:spcPct val="110000"/>
              </a:lnSpc>
            </a:pPr>
            <a:r>
              <a:rPr lang="uk-UA" sz="2000" dirty="0" smtClean="0">
                <a:solidFill>
                  <a:schemeClr val="tx1"/>
                </a:solidFill>
              </a:rPr>
              <a:t>З 1 січня 2018 року 15ліжок : 5 пологових, 5 гінекологічних, 5 патології вагітних.</a:t>
            </a:r>
          </a:p>
          <a:p>
            <a:pPr>
              <a:lnSpc>
                <a:spcPct val="110000"/>
              </a:lnSpc>
            </a:pPr>
            <a:r>
              <a:rPr lang="uk-UA" sz="2000" dirty="0" smtClean="0">
                <a:solidFill>
                  <a:schemeClr val="tx1"/>
                </a:solidFill>
              </a:rPr>
              <a:t>6 ліжок перепрофільовано в ліжка денного стаціонару, для пацієнток, які не мають показів і не бажають лікуватися цілодобово в стаціонарі.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5852723"/>
          </a:xfrm>
        </p:spPr>
        <p:txBody>
          <a:bodyPr>
            <a:normAutofit/>
          </a:bodyPr>
          <a:lstStyle/>
          <a:p>
            <a:r>
              <a:rPr lang="uk-UA" sz="2000" i="1" dirty="0">
                <a:solidFill>
                  <a:schemeClr val="tx1"/>
                </a:solidFill>
              </a:rPr>
              <a:t>Оснащення пологового відділення</a:t>
            </a:r>
            <a:r>
              <a:rPr lang="uk-UA" sz="2000" dirty="0">
                <a:solidFill>
                  <a:schemeClr val="tx1"/>
                </a:solidFill>
              </a:rPr>
              <a:t>: </a:t>
            </a:r>
          </a:p>
          <a:p>
            <a:r>
              <a:rPr lang="uk-UA" sz="2000" dirty="0">
                <a:solidFill>
                  <a:schemeClr val="tx1"/>
                </a:solidFill>
              </a:rPr>
              <a:t>фетальний монітор, лампа для фототерапії, </a:t>
            </a:r>
            <a:r>
              <a:rPr lang="uk-UA" sz="2000" dirty="0" err="1">
                <a:solidFill>
                  <a:schemeClr val="tx1"/>
                </a:solidFill>
              </a:rPr>
              <a:t>пульсоксиметр</a:t>
            </a:r>
            <a:r>
              <a:rPr lang="uk-UA" sz="2000" dirty="0">
                <a:solidFill>
                  <a:schemeClr val="tx1"/>
                </a:solidFill>
              </a:rPr>
              <a:t> з двома датчиками в тому числі  з </a:t>
            </a:r>
            <a:r>
              <a:rPr lang="uk-UA" sz="2000" dirty="0" err="1">
                <a:solidFill>
                  <a:schemeClr val="tx1"/>
                </a:solidFill>
              </a:rPr>
              <a:t>неонатальним</a:t>
            </a:r>
            <a:r>
              <a:rPr lang="uk-UA" sz="2000" dirty="0">
                <a:solidFill>
                  <a:schemeClr val="tx1"/>
                </a:solidFill>
              </a:rPr>
              <a:t>, </a:t>
            </a:r>
            <a:r>
              <a:rPr lang="uk-UA" sz="2000" dirty="0" err="1">
                <a:solidFill>
                  <a:schemeClr val="tx1"/>
                </a:solidFill>
              </a:rPr>
              <a:t>перфузор</a:t>
            </a:r>
            <a:r>
              <a:rPr lang="uk-UA" sz="2000" dirty="0">
                <a:solidFill>
                  <a:schemeClr val="tx1"/>
                </a:solidFill>
              </a:rPr>
              <a:t>- </a:t>
            </a:r>
            <a:r>
              <a:rPr lang="uk-UA" sz="2000" dirty="0" err="1">
                <a:solidFill>
                  <a:schemeClr val="tx1"/>
                </a:solidFill>
              </a:rPr>
              <a:t>інфузомат</a:t>
            </a:r>
            <a:r>
              <a:rPr lang="uk-UA" sz="2000" dirty="0">
                <a:solidFill>
                  <a:schemeClr val="tx1"/>
                </a:solidFill>
              </a:rPr>
              <a:t>, два сертифікованих </a:t>
            </a:r>
            <a:r>
              <a:rPr lang="uk-UA" sz="2000" dirty="0" err="1">
                <a:solidFill>
                  <a:schemeClr val="tx1"/>
                </a:solidFill>
              </a:rPr>
              <a:t>кювези</a:t>
            </a:r>
            <a:r>
              <a:rPr lang="uk-UA" sz="2000" dirty="0">
                <a:solidFill>
                  <a:schemeClr val="tx1"/>
                </a:solidFill>
              </a:rPr>
              <a:t> для новонароджених, апарат ШВЛ, апарат СРАР для новонароджених, камери з ультрафіолетовими лампами, утилізатори для голок та шприців.</a:t>
            </a:r>
          </a:p>
          <a:p>
            <a:r>
              <a:rPr lang="uk-UA" sz="2000" dirty="0">
                <a:solidFill>
                  <a:schemeClr val="tx1"/>
                </a:solidFill>
              </a:rPr>
              <a:t>На І поверсі цієї ж будівлі розташована повноцінна жіноча консультація з кабінетом прийому жінок, кабінетом патології шийки матки, кабінетом планування сім'ї, кабінетом ультразвукової діагностики . В жіночій консультації є ще один фетальний монітор. </a:t>
            </a:r>
          </a:p>
          <a:p>
            <a:r>
              <a:rPr lang="uk-UA" sz="2000" dirty="0">
                <a:solidFill>
                  <a:schemeClr val="tx1"/>
                </a:solidFill>
              </a:rPr>
              <a:t>Кількість пологів в пологовому відділенні ЦРЛ щорічно суттєво зменшується. Ми розуміємо , що  в 2019 році пологове відділення може і не підписати угоду з національної службою здоров'я України  , ми усвідомлюємо це і практично до цього готові.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774"/>
            <a:ext cx="6347713" cy="6604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Історична довідка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7740352" cy="633966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sz="2600" dirty="0" err="1" smtClean="0"/>
              <a:t>Томашпільська</a:t>
            </a:r>
            <a:r>
              <a:rPr lang="uk-UA" sz="2600" dirty="0" smtClean="0"/>
              <a:t> </a:t>
            </a:r>
            <a:r>
              <a:rPr lang="uk-UA" sz="2600" dirty="0"/>
              <a:t>районна лікарня розпочала свою діяльність в квітні </a:t>
            </a:r>
            <a:r>
              <a:rPr lang="uk-UA" sz="2600" dirty="0" smtClean="0"/>
              <a:t>1944 року </a:t>
            </a:r>
            <a:r>
              <a:rPr lang="uk-UA" sz="2600" dirty="0"/>
              <a:t>в старому приміщенні з 5 палатами для хворих, поліклінікою, жіночою та дитячою консультаціями , пологовим </a:t>
            </a:r>
            <a:r>
              <a:rPr lang="uk-UA" sz="2600" dirty="0" smtClean="0"/>
              <a:t>відділенням.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2600" dirty="0" smtClean="0"/>
              <a:t>Це </a:t>
            </a:r>
            <a:r>
              <a:rPr lang="uk-UA" sz="2600" dirty="0"/>
              <a:t>відбулося після звільнення від німецько-румунських загарбників смт </a:t>
            </a:r>
            <a:r>
              <a:rPr lang="uk-UA" sz="2600" dirty="0" err="1"/>
              <a:t>Томашполя</a:t>
            </a:r>
            <a:r>
              <a:rPr lang="uk-UA" sz="2600" dirty="0"/>
              <a:t> в березні </a:t>
            </a:r>
            <a:r>
              <a:rPr lang="uk-UA" sz="2600" dirty="0" smtClean="0"/>
              <a:t>1944року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2600" dirty="0" smtClean="0"/>
              <a:t>Ку « </a:t>
            </a:r>
            <a:r>
              <a:rPr lang="uk-UA" sz="2600" dirty="0" err="1" smtClean="0"/>
              <a:t>Томашпільська</a:t>
            </a:r>
            <a:r>
              <a:rPr lang="uk-UA" sz="2600" dirty="0" smtClean="0"/>
              <a:t> ЦРЛ» функціонує, як заклад вторинного рівня надання медичної допомоги.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2600" dirty="0" smtClean="0"/>
              <a:t>В 2016 році </a:t>
            </a:r>
            <a:r>
              <a:rPr lang="uk-UA" sz="2600" dirty="0" err="1" smtClean="0"/>
              <a:t>Томашпільська</a:t>
            </a:r>
            <a:r>
              <a:rPr lang="uk-UA" sz="2600" dirty="0" smtClean="0"/>
              <a:t> ЦРЛ акредитована на першу категорію.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40459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6897" cy="13208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Хірургічне відділення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15 хірургічних ліжок, 5 травматологічних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розташовано на 3 поверсі головного корпусу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5 лікарів –хірургів,  всі підготовлені по </a:t>
            </a:r>
            <a:r>
              <a:rPr lang="uk-UA" b="1" dirty="0" err="1" smtClean="0">
                <a:solidFill>
                  <a:schemeClr val="tx1"/>
                </a:solidFill>
              </a:rPr>
              <a:t>лапароскопічній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err="1" smtClean="0">
                <a:solidFill>
                  <a:schemeClr val="tx1"/>
                </a:solidFill>
              </a:rPr>
              <a:t>малоінвазивній</a:t>
            </a:r>
            <a:r>
              <a:rPr lang="uk-UA" b="1" dirty="0" smtClean="0">
                <a:solidFill>
                  <a:schemeClr val="tx1"/>
                </a:solidFill>
              </a:rPr>
              <a:t> хірургії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1 лікар травматолог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Забезпечується цілодобове чергування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Щорічно в відділенні проводиться понад 400 операцій, це операції на органах черевної порожнини, на кістково-м’язовій системі, на шкірі  та підшкірній клітковині.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Обладнання: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chemeClr val="tx1"/>
                </a:solidFill>
              </a:rPr>
              <a:t>високочастотний електрокоагулятор,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chemeClr val="tx1"/>
                </a:solidFill>
              </a:rPr>
              <a:t>апарат для вакуумної терапії  ран.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chemeClr val="tx1"/>
                </a:solidFill>
              </a:rPr>
              <a:t>Камери  з ультрафіолетовими лампами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замінено хірургічний інструментарій,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chemeClr val="tx1"/>
                </a:solidFill>
              </a:rPr>
              <a:t>придбано </a:t>
            </a:r>
            <a:r>
              <a:rPr lang="uk-UA" b="1" dirty="0" err="1" smtClean="0">
                <a:solidFill>
                  <a:schemeClr val="tx1"/>
                </a:solidFill>
              </a:rPr>
              <a:t>лапароскопічну</a:t>
            </a:r>
            <a:r>
              <a:rPr lang="uk-UA" b="1" dirty="0" smtClean="0">
                <a:solidFill>
                  <a:schemeClr val="tx1"/>
                </a:solidFill>
              </a:rPr>
              <a:t> стійку,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chemeClr val="tx1"/>
                </a:solidFill>
              </a:rPr>
              <a:t>Проведено тендер на майданчику « </a:t>
            </a:r>
            <a:r>
              <a:rPr lang="uk-UA" b="1" dirty="0" err="1" smtClean="0">
                <a:solidFill>
                  <a:schemeClr val="tx1"/>
                </a:solidFill>
              </a:rPr>
              <a:t>ПРОЗОРО»по</a:t>
            </a:r>
            <a:r>
              <a:rPr lang="uk-UA" b="1" dirty="0" smtClean="0">
                <a:solidFill>
                  <a:schemeClr val="tx1"/>
                </a:solidFill>
              </a:rPr>
              <a:t> закупівлі обладнання для  біологічного зварювання тканин та для  виконання  сучасних операцій </a:t>
            </a:r>
            <a:r>
              <a:rPr lang="uk-UA" b="1" dirty="0">
                <a:solidFill>
                  <a:schemeClr val="tx1"/>
                </a:solidFill>
              </a:rPr>
              <a:t>на </a:t>
            </a:r>
            <a:r>
              <a:rPr lang="uk-UA" b="1" dirty="0" smtClean="0">
                <a:solidFill>
                  <a:schemeClr val="tx1"/>
                </a:solidFill>
              </a:rPr>
              <a:t>венах « </a:t>
            </a:r>
            <a:r>
              <a:rPr lang="uk-UA" b="1" dirty="0" err="1">
                <a:solidFill>
                  <a:schemeClr val="tx1"/>
                </a:solidFill>
              </a:rPr>
              <a:t>Свармед</a:t>
            </a:r>
            <a:r>
              <a:rPr lang="uk-UA" b="1" dirty="0">
                <a:solidFill>
                  <a:schemeClr val="tx1"/>
                </a:solidFill>
              </a:rPr>
              <a:t>» . </a:t>
            </a:r>
            <a:r>
              <a:rPr lang="uk-UA" b="1" dirty="0" smtClean="0">
                <a:solidFill>
                  <a:schemeClr val="tx1"/>
                </a:solidFill>
              </a:rPr>
              <a:t>На наступному тижні очікується поставка обладнання.</a:t>
            </a:r>
          </a:p>
          <a:p>
            <a:pPr>
              <a:buFontTx/>
              <a:buChar char="-"/>
            </a:pP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13886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Кількість операцій виконаних в стаціонарі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(на 10 тис населення)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ЗОЗ округу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062" y="2877485"/>
            <a:ext cx="8534402" cy="3980515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	</a:t>
            </a:r>
            <a:r>
              <a:rPr lang="uk-UA" b="1" dirty="0" smtClean="0">
                <a:solidFill>
                  <a:schemeClr val="tx1"/>
                </a:solidFill>
              </a:rPr>
              <a:t>2016					2017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							</a:t>
            </a:r>
            <a:r>
              <a:rPr lang="uk-UA" b="1" dirty="0" err="1" smtClean="0">
                <a:solidFill>
                  <a:schemeClr val="tx1"/>
                </a:solidFill>
              </a:rPr>
              <a:t>абс</a:t>
            </a:r>
            <a:r>
              <a:rPr lang="uk-UA" b="1" dirty="0" smtClean="0">
                <a:solidFill>
                  <a:schemeClr val="tx1"/>
                </a:solidFill>
              </a:rPr>
              <a:t>			</a:t>
            </a:r>
            <a:r>
              <a:rPr lang="uk-UA" b="1" dirty="0" err="1" smtClean="0">
                <a:solidFill>
                  <a:schemeClr val="tx1"/>
                </a:solidFill>
              </a:rPr>
              <a:t>пок</a:t>
            </a:r>
            <a:r>
              <a:rPr lang="uk-UA" b="1" dirty="0" smtClean="0">
                <a:solidFill>
                  <a:schemeClr val="tx1"/>
                </a:solidFill>
              </a:rPr>
              <a:t>			</a:t>
            </a:r>
            <a:r>
              <a:rPr lang="uk-UA" b="1" dirty="0" err="1" smtClean="0">
                <a:solidFill>
                  <a:schemeClr val="tx1"/>
                </a:solidFill>
              </a:rPr>
              <a:t>абс</a:t>
            </a:r>
            <a:r>
              <a:rPr lang="uk-UA" b="1" dirty="0" smtClean="0">
                <a:solidFill>
                  <a:schemeClr val="tx1"/>
                </a:solidFill>
              </a:rPr>
              <a:t>			</a:t>
            </a:r>
            <a:r>
              <a:rPr lang="uk-UA" b="1" dirty="0" err="1" smtClean="0">
                <a:solidFill>
                  <a:schemeClr val="tx1"/>
                </a:solidFill>
              </a:rPr>
              <a:t>пок</a:t>
            </a:r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 err="1" smtClean="0">
                <a:solidFill>
                  <a:schemeClr val="tx1"/>
                </a:solidFill>
              </a:rPr>
              <a:t>Томашпільська</a:t>
            </a:r>
            <a:r>
              <a:rPr lang="uk-UA" b="1" dirty="0" smtClean="0">
                <a:solidFill>
                  <a:schemeClr val="tx1"/>
                </a:solidFill>
              </a:rPr>
              <a:t> ЦРЛ		885			263,85		845			255,08</a:t>
            </a:r>
          </a:p>
          <a:p>
            <a:r>
              <a:rPr lang="uk-UA" b="1" dirty="0" err="1" smtClean="0">
                <a:solidFill>
                  <a:schemeClr val="tx1"/>
                </a:solidFill>
              </a:rPr>
              <a:t>Крижопільська</a:t>
            </a:r>
            <a:r>
              <a:rPr lang="uk-UA" b="1" dirty="0" smtClean="0">
                <a:solidFill>
                  <a:schemeClr val="tx1"/>
                </a:solidFill>
              </a:rPr>
              <a:t> ОЛІЛ		1710		506,28		1613		482,69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Тульчинська ЦРЛ		1659		289,88		1457		263,20</a:t>
            </a:r>
          </a:p>
          <a:p>
            <a:r>
              <a:rPr lang="uk-UA" b="1" dirty="0" err="1" smtClean="0">
                <a:solidFill>
                  <a:schemeClr val="tx1"/>
                </a:solidFill>
              </a:rPr>
              <a:t>Піщанська</a:t>
            </a:r>
            <a:r>
              <a:rPr lang="uk-UA" b="1" dirty="0" smtClean="0">
                <a:solidFill>
                  <a:schemeClr val="tx1"/>
                </a:solidFill>
              </a:rPr>
              <a:t> ЛПЛ			346			164,53		289			138,20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Обласний показник					567,8					569,37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Хірургічна активність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ЗОЗ округу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								2016		2017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tx1"/>
                </a:solidFill>
              </a:rPr>
              <a:t>Томашпільська</a:t>
            </a:r>
            <a:r>
              <a:rPr lang="uk-UA" dirty="0" smtClean="0">
                <a:solidFill>
                  <a:schemeClr val="tx1"/>
                </a:solidFill>
              </a:rPr>
              <a:t> ЦРЛ				47,16		42,76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tx1"/>
                </a:solidFill>
              </a:rPr>
              <a:t>Крижопільська</a:t>
            </a:r>
            <a:r>
              <a:rPr lang="uk-UA" dirty="0" smtClean="0">
                <a:solidFill>
                  <a:schemeClr val="tx1"/>
                </a:solidFill>
              </a:rPr>
              <a:t> ОЛІЛ				62,64		62,16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Тульчинська ЦРЛ				54,28		58,43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tx1"/>
                </a:solidFill>
              </a:rPr>
              <a:t>Піщанська</a:t>
            </a:r>
            <a:r>
              <a:rPr lang="uk-UA" dirty="0" smtClean="0">
                <a:solidFill>
                  <a:schemeClr val="tx1"/>
                </a:solidFill>
              </a:rPr>
              <a:t> ЛПЛ					15,64		42,33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Обласний показник				61,25		61,15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Відсоток ургентних операцій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ЗОЗ округу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32856"/>
            <a:ext cx="8786937" cy="3880773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uk-UA" dirty="0">
                <a:solidFill>
                  <a:schemeClr val="tx1"/>
                </a:solidFill>
              </a:rPr>
              <a:t>	</a:t>
            </a:r>
            <a:r>
              <a:rPr lang="uk-UA" b="1" dirty="0">
                <a:solidFill>
                  <a:schemeClr val="tx1"/>
                </a:solidFill>
              </a:rPr>
              <a:t>2016					2017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							</a:t>
            </a:r>
            <a:r>
              <a:rPr lang="uk-UA" b="1" dirty="0" err="1">
                <a:solidFill>
                  <a:schemeClr val="tx1"/>
                </a:solidFill>
              </a:rPr>
              <a:t>абс</a:t>
            </a:r>
            <a:r>
              <a:rPr lang="uk-UA" b="1" dirty="0">
                <a:solidFill>
                  <a:schemeClr val="tx1"/>
                </a:solidFill>
              </a:rPr>
              <a:t>			</a:t>
            </a:r>
            <a:r>
              <a:rPr lang="uk-UA" b="1" dirty="0" err="1">
                <a:solidFill>
                  <a:schemeClr val="tx1"/>
                </a:solidFill>
              </a:rPr>
              <a:t>пок</a:t>
            </a:r>
            <a:r>
              <a:rPr lang="uk-UA" b="1" dirty="0">
                <a:solidFill>
                  <a:schemeClr val="tx1"/>
                </a:solidFill>
              </a:rPr>
              <a:t>			</a:t>
            </a:r>
            <a:r>
              <a:rPr lang="uk-UA" b="1" dirty="0" err="1">
                <a:solidFill>
                  <a:schemeClr val="tx1"/>
                </a:solidFill>
              </a:rPr>
              <a:t>абс</a:t>
            </a:r>
            <a:r>
              <a:rPr lang="uk-UA" b="1" dirty="0">
                <a:solidFill>
                  <a:schemeClr val="tx1"/>
                </a:solidFill>
              </a:rPr>
              <a:t>			</a:t>
            </a:r>
            <a:r>
              <a:rPr lang="uk-UA" b="1" dirty="0" err="1">
                <a:solidFill>
                  <a:schemeClr val="tx1"/>
                </a:solidFill>
              </a:rPr>
              <a:t>пок</a:t>
            </a:r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 err="1">
                <a:solidFill>
                  <a:schemeClr val="tx1"/>
                </a:solidFill>
              </a:rPr>
              <a:t>Томашпільська</a:t>
            </a:r>
            <a:r>
              <a:rPr lang="uk-UA" b="1" dirty="0">
                <a:solidFill>
                  <a:schemeClr val="tx1"/>
                </a:solidFill>
              </a:rPr>
              <a:t> ЦРЛ	</a:t>
            </a:r>
            <a:r>
              <a:rPr lang="uk-UA" b="1" dirty="0" smtClean="0">
                <a:solidFill>
                  <a:schemeClr val="tx1"/>
                </a:solidFill>
              </a:rPr>
              <a:t>	64			7,23			70			8,28</a:t>
            </a:r>
          </a:p>
          <a:p>
            <a:r>
              <a:rPr lang="uk-UA" b="1" dirty="0" err="1" smtClean="0">
                <a:solidFill>
                  <a:schemeClr val="tx1"/>
                </a:solidFill>
              </a:rPr>
              <a:t>Крижопільська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ОЛІЛ	</a:t>
            </a:r>
            <a:r>
              <a:rPr lang="uk-UA" b="1" dirty="0" smtClean="0">
                <a:solidFill>
                  <a:schemeClr val="tx1"/>
                </a:solidFill>
              </a:rPr>
              <a:t>	84			4,91			73			4,53</a:t>
            </a:r>
            <a:r>
              <a:rPr lang="uk-UA" b="1" dirty="0">
                <a:solidFill>
                  <a:schemeClr val="tx1"/>
                </a:solidFill>
              </a:rPr>
              <a:t>	</a:t>
            </a:r>
          </a:p>
          <a:p>
            <a:r>
              <a:rPr lang="uk-UA" b="1" dirty="0">
                <a:solidFill>
                  <a:schemeClr val="tx1"/>
                </a:solidFill>
              </a:rPr>
              <a:t>Тульчинська ЦРЛ		</a:t>
            </a:r>
            <a:r>
              <a:rPr lang="uk-UA" b="1" dirty="0" smtClean="0">
                <a:solidFill>
                  <a:schemeClr val="tx1"/>
                </a:solidFill>
              </a:rPr>
              <a:t>93			5,74			101			6,93</a:t>
            </a:r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 err="1">
                <a:solidFill>
                  <a:schemeClr val="tx1"/>
                </a:solidFill>
              </a:rPr>
              <a:t>Піщанська</a:t>
            </a:r>
            <a:r>
              <a:rPr lang="uk-UA" b="1" dirty="0">
                <a:solidFill>
                  <a:schemeClr val="tx1"/>
                </a:solidFill>
              </a:rPr>
              <a:t> ЛПЛ			</a:t>
            </a:r>
            <a:r>
              <a:rPr lang="uk-UA" b="1" dirty="0" smtClean="0">
                <a:solidFill>
                  <a:schemeClr val="tx1"/>
                </a:solidFill>
              </a:rPr>
              <a:t>23			6,65			22			7,61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Обласний </a:t>
            </a:r>
            <a:r>
              <a:rPr lang="uk-UA" b="1" dirty="0">
                <a:solidFill>
                  <a:schemeClr val="tx1"/>
                </a:solidFill>
              </a:rPr>
              <a:t>показник					</a:t>
            </a:r>
            <a:r>
              <a:rPr lang="uk-UA" b="1" dirty="0" smtClean="0">
                <a:solidFill>
                  <a:schemeClr val="tx1"/>
                </a:solidFill>
              </a:rPr>
              <a:t>4,84						4,67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145015" cy="19304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Число ургентних операцій ЗОЗ округу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інтенсивний показник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052736"/>
            <a:ext cx="9252520" cy="5805264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uk-UA" sz="2000" b="1" dirty="0">
                <a:solidFill>
                  <a:schemeClr val="tx1"/>
                </a:solidFill>
              </a:rPr>
              <a:t>	2016	</a:t>
            </a:r>
            <a:r>
              <a:rPr lang="uk-UA" sz="2000" b="1" dirty="0" smtClean="0">
                <a:solidFill>
                  <a:schemeClr val="tx1"/>
                </a:solidFill>
              </a:rPr>
              <a:t>	</a:t>
            </a:r>
            <a:r>
              <a:rPr lang="uk-UA" sz="2000" b="1" dirty="0">
                <a:solidFill>
                  <a:schemeClr val="tx1"/>
                </a:solidFill>
              </a:rPr>
              <a:t>		2017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							</a:t>
            </a:r>
            <a:r>
              <a:rPr lang="uk-UA" dirty="0" err="1">
                <a:solidFill>
                  <a:schemeClr val="tx1"/>
                </a:solidFill>
              </a:rPr>
              <a:t>абс</a:t>
            </a:r>
            <a:r>
              <a:rPr lang="uk-UA" dirty="0">
                <a:solidFill>
                  <a:schemeClr val="tx1"/>
                </a:solidFill>
              </a:rPr>
              <a:t>			</a:t>
            </a:r>
            <a:r>
              <a:rPr lang="uk-UA" dirty="0" err="1">
                <a:solidFill>
                  <a:schemeClr val="tx1"/>
                </a:solidFill>
              </a:rPr>
              <a:t>пок</a:t>
            </a:r>
            <a:r>
              <a:rPr lang="uk-UA" dirty="0">
                <a:solidFill>
                  <a:schemeClr val="tx1"/>
                </a:solidFill>
              </a:rPr>
              <a:t>			</a:t>
            </a:r>
            <a:r>
              <a:rPr lang="uk-UA" dirty="0" err="1">
                <a:solidFill>
                  <a:schemeClr val="tx1"/>
                </a:solidFill>
              </a:rPr>
              <a:t>абс</a:t>
            </a:r>
            <a:r>
              <a:rPr lang="uk-UA" dirty="0">
                <a:solidFill>
                  <a:schemeClr val="tx1"/>
                </a:solidFill>
              </a:rPr>
              <a:t>			</a:t>
            </a:r>
            <a:r>
              <a:rPr lang="uk-UA" dirty="0" err="1">
                <a:solidFill>
                  <a:schemeClr val="tx1"/>
                </a:solidFill>
              </a:rPr>
              <a:t>пок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b="1" dirty="0" err="1">
                <a:solidFill>
                  <a:schemeClr val="tx1"/>
                </a:solidFill>
              </a:rPr>
              <a:t>Томашпільська</a:t>
            </a:r>
            <a:r>
              <a:rPr lang="uk-UA" b="1" dirty="0">
                <a:solidFill>
                  <a:schemeClr val="tx1"/>
                </a:solidFill>
              </a:rPr>
              <a:t> ЦРЛ	</a:t>
            </a:r>
            <a:r>
              <a:rPr lang="uk-UA" b="1" dirty="0" smtClean="0">
                <a:solidFill>
                  <a:schemeClr val="tx1"/>
                </a:solidFill>
              </a:rPr>
              <a:t>	64			19,08		70			21,13</a:t>
            </a:r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 err="1">
                <a:solidFill>
                  <a:schemeClr val="tx1"/>
                </a:solidFill>
              </a:rPr>
              <a:t>Крижопільська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ОЛІЛ		84			24,87		73			21,85</a:t>
            </a:r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Тульчинська ЦРЛ	</a:t>
            </a:r>
            <a:r>
              <a:rPr lang="uk-UA" b="1" dirty="0" smtClean="0">
                <a:solidFill>
                  <a:schemeClr val="tx1"/>
                </a:solidFill>
              </a:rPr>
              <a:t>	93			16,65		101			18,24</a:t>
            </a:r>
          </a:p>
          <a:p>
            <a:r>
              <a:rPr lang="uk-UA" b="1" dirty="0" err="1" smtClean="0">
                <a:solidFill>
                  <a:schemeClr val="tx1"/>
                </a:solidFill>
              </a:rPr>
              <a:t>Піщанська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ЛПЛ	</a:t>
            </a:r>
            <a:r>
              <a:rPr lang="uk-UA" b="1" dirty="0" smtClean="0">
                <a:solidFill>
                  <a:schemeClr val="tx1"/>
                </a:solidFill>
              </a:rPr>
              <a:t>		23			10,94		22			1052</a:t>
            </a:r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Обласний показник	</a:t>
            </a:r>
            <a:r>
              <a:rPr lang="uk-UA" b="1" dirty="0" smtClean="0">
                <a:solidFill>
                  <a:schemeClr val="tx1"/>
                </a:solidFill>
              </a:rPr>
              <a:t>				27,48					26,57	</a:t>
            </a:r>
            <a:r>
              <a:rPr lang="uk-UA" b="1" dirty="0">
                <a:solidFill>
                  <a:schemeClr val="tx1"/>
                </a:solidFill>
              </a:rPr>
              <a:t>				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chemeClr val="tx1"/>
                </a:solidFill>
              </a:rPr>
              <a:t>Як видно з презентації,  хірургічна активність в ЦРЛ нижча від </a:t>
            </a:r>
            <a:r>
              <a:rPr lang="uk-UA" b="1" dirty="0" err="1">
                <a:solidFill>
                  <a:schemeClr val="tx1"/>
                </a:solidFill>
              </a:rPr>
              <a:t>середньообласних</a:t>
            </a:r>
            <a:r>
              <a:rPr lang="uk-UA" b="1" dirty="0">
                <a:solidFill>
                  <a:schemeClr val="tx1"/>
                </a:solidFill>
              </a:rPr>
              <a:t> показників, значний відсоток операцій на шкірі. Разом з тим, в закладі вищий ніж в області  та прилеглих    районах відсоток ургентних операцій успішно  виконуються операції на органах черевної порожнини( при гострих </a:t>
            </a:r>
            <a:r>
              <a:rPr lang="uk-UA" b="1" dirty="0" err="1">
                <a:solidFill>
                  <a:schemeClr val="tx1"/>
                </a:solidFill>
              </a:rPr>
              <a:t>холециститах</a:t>
            </a:r>
            <a:r>
              <a:rPr lang="uk-UA" b="1" dirty="0">
                <a:solidFill>
                  <a:schemeClr val="tx1"/>
                </a:solidFill>
              </a:rPr>
              <a:t>, операції на підшлунковій залозі , при травмах  внутрішніх органів- розривах печінки ) і </a:t>
            </a:r>
            <a:r>
              <a:rPr lang="uk-UA" b="1" dirty="0" err="1">
                <a:solidFill>
                  <a:schemeClr val="tx1"/>
                </a:solidFill>
              </a:rPr>
              <a:t>т.і</a:t>
            </a:r>
            <a:r>
              <a:rPr lang="uk-UA" b="1" dirty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chemeClr val="tx1"/>
                </a:solidFill>
              </a:rPr>
              <a:t> Доцільно і необхідно зберегти хірургічне відділення в </a:t>
            </a:r>
            <a:r>
              <a:rPr lang="uk-UA" b="1" dirty="0" smtClean="0">
                <a:solidFill>
                  <a:schemeClr val="tx1"/>
                </a:solidFill>
              </a:rPr>
              <a:t>закладі, враховуючи нашу інфраструктуру , стан доріг, інше.</a:t>
            </a:r>
            <a:endParaRPr lang="uk-U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347713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Хірургічне відділення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операційний блок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93389" cy="5445224"/>
          </a:xfrm>
        </p:spPr>
      </p:pic>
    </p:spTree>
    <p:extLst>
      <p:ext uri="{BB962C8B-B14F-4D97-AF65-F5344CB8AC3E}">
        <p14:creationId xmlns:p14="http://schemas.microsoft.com/office/powerpoint/2010/main" val="4706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613"/>
            <a:ext cx="7704856" cy="960115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 </a:t>
            </a:r>
            <a:r>
              <a:rPr lang="uk-UA" dirty="0" smtClean="0">
                <a:solidFill>
                  <a:srgbClr val="FF0000"/>
                </a:solidFill>
              </a:rPr>
              <a:t>Апарат для вакуумної терапії ран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71880"/>
            <a:ext cx="8936836" cy="5886120"/>
          </a:xfrm>
        </p:spPr>
      </p:pic>
    </p:spTree>
    <p:extLst>
      <p:ext uri="{BB962C8B-B14F-4D97-AF65-F5344CB8AC3E}">
        <p14:creationId xmlns:p14="http://schemas.microsoft.com/office/powerpoint/2010/main" val="20026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Відділення анестезіології та інтенсивної терапії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1" cy="5877272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6 ліжок ( позакошторисних)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4 лікарі анестезіологи-реаніматологи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Цілодобове чергування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Цілодобове чергування лаборанта в закладі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Щорічно лікується близько 300 хворих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Обладнання: 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Відділення забезпечене централізованою подачею кисню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4 апарати штучної вентиляції легень.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3 </a:t>
            </a:r>
            <a:r>
              <a:rPr lang="uk-UA" b="1" dirty="0" err="1" smtClean="0">
                <a:solidFill>
                  <a:schemeClr val="tx1"/>
                </a:solidFill>
              </a:rPr>
              <a:t>пульсоксиметри</a:t>
            </a:r>
            <a:r>
              <a:rPr lang="uk-UA" b="1" dirty="0" smtClean="0">
                <a:solidFill>
                  <a:schemeClr val="tx1"/>
                </a:solidFill>
              </a:rPr>
              <a:t>-монітори пацієнта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Камера  </a:t>
            </a:r>
            <a:r>
              <a:rPr lang="uk-UA" b="1" dirty="0">
                <a:solidFill>
                  <a:schemeClr val="tx1"/>
                </a:solidFill>
              </a:rPr>
              <a:t>з </a:t>
            </a:r>
            <a:r>
              <a:rPr lang="uk-UA" b="1" dirty="0" smtClean="0">
                <a:solidFill>
                  <a:schemeClr val="tx1"/>
                </a:solidFill>
              </a:rPr>
              <a:t>ультрафіолетовою лампою</a:t>
            </a:r>
          </a:p>
          <a:p>
            <a:r>
              <a:rPr lang="uk-UA" b="1" dirty="0" err="1" smtClean="0">
                <a:solidFill>
                  <a:schemeClr val="tx1"/>
                </a:solidFill>
              </a:rPr>
              <a:t>Перфузор-інфузомат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Сучасний електричний відсмоктувач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Електрокардіограф ЮКАРД 100 з вмонтованим механізмом передачі даних</a:t>
            </a:r>
          </a:p>
          <a:p>
            <a:r>
              <a:rPr lang="uk-UA" b="1" dirty="0">
                <a:solidFill>
                  <a:schemeClr val="tx1"/>
                </a:solidFill>
              </a:rPr>
              <a:t>Дефібрилятор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0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Відділення анестезіології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та інтенсивної терапії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064896" cy="5733256"/>
          </a:xfrm>
        </p:spPr>
      </p:pic>
    </p:spTree>
    <p:extLst>
      <p:ext uri="{BB962C8B-B14F-4D97-AF65-F5344CB8AC3E}">
        <p14:creationId xmlns:p14="http://schemas.microsoft.com/office/powerpoint/2010/main" val="41945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Дитяче відділення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256584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15 ліжок 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 Щорічно в дитячому відділені лікується близько 700 дітей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Найбільша частка дітей лікується з патологією органів дихання також з патологією серцево-судинної системи, органів травлення, хвороби крові та ін.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Відділення забезпечене централізованою подачею кисню.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4 –</a:t>
            </a:r>
            <a:r>
              <a:rPr lang="uk-UA" b="1" dirty="0" err="1" smtClean="0">
                <a:solidFill>
                  <a:schemeClr val="tx1"/>
                </a:solidFill>
              </a:rPr>
              <a:t>юлайзери-небулайзери</a:t>
            </a:r>
            <a:r>
              <a:rPr lang="uk-UA" b="1" dirty="0" smtClean="0">
                <a:solidFill>
                  <a:schemeClr val="tx1"/>
                </a:solidFill>
              </a:rPr>
              <a:t> дає можливість проводити інгаляції дітям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Електроні дитячі ваги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Сучасний </a:t>
            </a:r>
            <a:r>
              <a:rPr lang="uk-UA" b="1" dirty="0" err="1" smtClean="0">
                <a:solidFill>
                  <a:schemeClr val="tx1"/>
                </a:solidFill>
              </a:rPr>
              <a:t>електровідсмоктувач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Камера  </a:t>
            </a:r>
            <a:r>
              <a:rPr lang="uk-UA" b="1" dirty="0">
                <a:solidFill>
                  <a:schemeClr val="tx1"/>
                </a:solidFill>
              </a:rPr>
              <a:t>з </a:t>
            </a:r>
            <a:r>
              <a:rPr lang="uk-UA" b="1" dirty="0" smtClean="0">
                <a:solidFill>
                  <a:schemeClr val="tx1"/>
                </a:solidFill>
              </a:rPr>
              <a:t>ультрафіолетовою лампою</a:t>
            </a:r>
            <a:endParaRPr lang="uk-U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Триває ремонт в відділенні.</a:t>
            </a:r>
          </a:p>
        </p:txBody>
      </p:sp>
    </p:spTree>
    <p:extLst>
      <p:ext uri="{BB962C8B-B14F-4D97-AF65-F5344CB8AC3E}">
        <p14:creationId xmlns:p14="http://schemas.microsoft.com/office/powerpoint/2010/main" val="36966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6988"/>
            <a:ext cx="8534401" cy="13208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Заклади охорони здоров'я району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615458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				</a:t>
            </a:r>
            <a:r>
              <a:rPr lang="uk-UA" sz="3000" i="1" u="sng" dirty="0" smtClean="0"/>
              <a:t>Вторинний рівень:</a:t>
            </a:r>
          </a:p>
          <a:p>
            <a:pPr marL="0" indent="0">
              <a:buNone/>
            </a:pPr>
            <a:r>
              <a:rPr lang="uk-UA" sz="3000" b="1" dirty="0" err="1" smtClean="0"/>
              <a:t>Томашпільська</a:t>
            </a:r>
            <a:r>
              <a:rPr lang="uk-UA" sz="3000" b="1" dirty="0" smtClean="0"/>
              <a:t> ЦРЛ</a:t>
            </a:r>
          </a:p>
          <a:p>
            <a:pPr marL="0" indent="0">
              <a:buNone/>
            </a:pPr>
            <a:r>
              <a:rPr lang="uk-UA" sz="3000" b="1" dirty="0" err="1"/>
              <a:t>Вапнярська</a:t>
            </a:r>
            <a:r>
              <a:rPr lang="uk-UA" sz="3000" b="1" dirty="0"/>
              <a:t> </a:t>
            </a:r>
            <a:r>
              <a:rPr lang="uk-UA" sz="3000" b="1" dirty="0" smtClean="0"/>
              <a:t>МЛ</a:t>
            </a:r>
          </a:p>
          <a:p>
            <a:pPr marL="0" indent="0">
              <a:buNone/>
            </a:pPr>
            <a:r>
              <a:rPr lang="uk-UA" sz="3000" b="1" dirty="0" smtClean="0"/>
              <a:t>				</a:t>
            </a:r>
            <a:r>
              <a:rPr lang="uk-UA" sz="3000" i="1" dirty="0" smtClean="0"/>
              <a:t>Первинний рівень</a:t>
            </a:r>
          </a:p>
          <a:p>
            <a:r>
              <a:rPr lang="uk-UA" sz="3000" b="1" dirty="0" err="1" smtClean="0"/>
              <a:t>Томашпільський</a:t>
            </a:r>
            <a:r>
              <a:rPr lang="uk-UA" sz="3000" b="1" dirty="0" smtClean="0"/>
              <a:t> РЦ ПМСД</a:t>
            </a:r>
          </a:p>
          <a:p>
            <a:r>
              <a:rPr lang="uk-UA" sz="3000" b="1" dirty="0" err="1" smtClean="0"/>
              <a:t>Томашпільський</a:t>
            </a:r>
            <a:r>
              <a:rPr lang="uk-UA" sz="3000" b="1" dirty="0" smtClean="0"/>
              <a:t> селищний ЦПМСД</a:t>
            </a:r>
          </a:p>
          <a:p>
            <a:r>
              <a:rPr lang="uk-UA" sz="3000" b="1" dirty="0" err="1" smtClean="0"/>
              <a:t>Вапнярський</a:t>
            </a:r>
            <a:r>
              <a:rPr lang="uk-UA" sz="3000" b="1" dirty="0" smtClean="0"/>
              <a:t> селищний ЦПМСД</a:t>
            </a:r>
          </a:p>
          <a:p>
            <a:endParaRPr lang="uk-UA" sz="3000" b="1" dirty="0"/>
          </a:p>
          <a:p>
            <a:r>
              <a:rPr lang="uk-UA" sz="3000" b="1" dirty="0" err="1" smtClean="0"/>
              <a:t>Томашпільське</a:t>
            </a:r>
            <a:r>
              <a:rPr lang="uk-UA" sz="3000" b="1" dirty="0" smtClean="0"/>
              <a:t> відділення екстреної медичної допомоги Тульчинської станції ЕМД</a:t>
            </a:r>
          </a:p>
          <a:p>
            <a:endParaRPr lang="uk-UA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476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017" y="0"/>
            <a:ext cx="8736983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Дитяче відділення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" y="980728"/>
            <a:ext cx="9121510" cy="5870805"/>
          </a:xfrm>
        </p:spPr>
      </p:pic>
    </p:spTree>
    <p:extLst>
      <p:ext uri="{BB962C8B-B14F-4D97-AF65-F5344CB8AC3E}">
        <p14:creationId xmlns:p14="http://schemas.microsoft.com/office/powerpoint/2010/main" val="25566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6347713" cy="1320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Дитяче відділення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277"/>
            <a:ext cx="9144000" cy="5981723"/>
          </a:xfrm>
        </p:spPr>
      </p:pic>
    </p:spTree>
    <p:extLst>
      <p:ext uri="{BB962C8B-B14F-4D97-AF65-F5344CB8AC3E}">
        <p14:creationId xmlns:p14="http://schemas.microsoft.com/office/powerpoint/2010/main" val="15562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1320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Терапевтичне відділення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144000" cy="6838032"/>
          </a:xfrm>
        </p:spPr>
        <p:txBody>
          <a:bodyPr/>
          <a:lstStyle/>
          <a:p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40 терапевтичних ліжок,15 неврологічних ліжок,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Щорічно лікується близько 1800 пацієнтів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Найбільша питома вага хворих –це хвороби кровообігу, хвороби органів дихання, органів травлення.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За 2017 рік проліковано 17 пацієнтів з інфарктом міокарда, 2 хворих померло.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Проведено 4 </a:t>
            </a:r>
            <a:r>
              <a:rPr lang="uk-UA" b="1" dirty="0" err="1" smtClean="0">
                <a:solidFill>
                  <a:schemeClr val="tx1"/>
                </a:solidFill>
              </a:rPr>
              <a:t>тромболізиси</a:t>
            </a:r>
            <a:r>
              <a:rPr lang="uk-UA" b="1" dirty="0" smtClean="0">
                <a:solidFill>
                  <a:schemeClr val="tx1"/>
                </a:solidFill>
              </a:rPr>
              <a:t>. 2 хворих направлено на ургентну </a:t>
            </a:r>
            <a:r>
              <a:rPr lang="uk-UA" b="1" dirty="0" err="1" smtClean="0">
                <a:solidFill>
                  <a:schemeClr val="tx1"/>
                </a:solidFill>
              </a:rPr>
              <a:t>коронарографію</a:t>
            </a:r>
            <a:r>
              <a:rPr lang="uk-UA" b="1" dirty="0" smtClean="0">
                <a:solidFill>
                  <a:schemeClr val="tx1"/>
                </a:solidFill>
              </a:rPr>
              <a:t> , обидвом хворим проведено </a:t>
            </a:r>
            <a:r>
              <a:rPr lang="uk-UA" b="1" dirty="0" err="1" smtClean="0">
                <a:solidFill>
                  <a:schemeClr val="tx1"/>
                </a:solidFill>
              </a:rPr>
              <a:t>стентування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 Використано 10 направлень на планову </a:t>
            </a:r>
            <a:r>
              <a:rPr lang="uk-UA" b="1" dirty="0" err="1" smtClean="0">
                <a:solidFill>
                  <a:schemeClr val="tx1"/>
                </a:solidFill>
              </a:rPr>
              <a:t>коронарографію</a:t>
            </a:r>
            <a:r>
              <a:rPr lang="uk-UA" b="1" dirty="0" smtClean="0">
                <a:solidFill>
                  <a:schemeClr val="tx1"/>
                </a:solidFill>
              </a:rPr>
              <a:t> по квотах 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Всього на планову </a:t>
            </a:r>
            <a:r>
              <a:rPr lang="uk-UA" b="1" dirty="0" err="1" smtClean="0">
                <a:solidFill>
                  <a:schemeClr val="tx1"/>
                </a:solidFill>
              </a:rPr>
              <a:t>коронарографію</a:t>
            </a:r>
            <a:r>
              <a:rPr lang="uk-UA" b="1" dirty="0" smtClean="0">
                <a:solidFill>
                  <a:schemeClr val="tx1"/>
                </a:solidFill>
              </a:rPr>
              <a:t> було направлено 18 пацієнтів. Проведено </a:t>
            </a:r>
            <a:r>
              <a:rPr lang="uk-UA" b="1" dirty="0" err="1" smtClean="0">
                <a:solidFill>
                  <a:schemeClr val="tx1"/>
                </a:solidFill>
              </a:rPr>
              <a:t>стентування</a:t>
            </a:r>
            <a:r>
              <a:rPr lang="uk-UA" b="1" dirty="0" smtClean="0">
                <a:solidFill>
                  <a:schemeClr val="tx1"/>
                </a:solidFill>
              </a:rPr>
              <a:t> 12 хворим, балонна </a:t>
            </a:r>
            <a:r>
              <a:rPr lang="uk-UA" b="1" dirty="0" err="1" smtClean="0">
                <a:solidFill>
                  <a:schemeClr val="tx1"/>
                </a:solidFill>
              </a:rPr>
              <a:t>ділятація</a:t>
            </a:r>
            <a:r>
              <a:rPr lang="uk-UA" b="1" dirty="0" smtClean="0">
                <a:solidFill>
                  <a:schemeClr val="tx1"/>
                </a:solidFill>
              </a:rPr>
              <a:t> без </a:t>
            </a:r>
            <a:r>
              <a:rPr lang="uk-UA" b="1" dirty="0" err="1" smtClean="0">
                <a:solidFill>
                  <a:schemeClr val="tx1"/>
                </a:solidFill>
              </a:rPr>
              <a:t>стентування</a:t>
            </a:r>
            <a:r>
              <a:rPr lang="uk-UA" b="1" dirty="0" smtClean="0">
                <a:solidFill>
                  <a:schemeClr val="tx1"/>
                </a:solidFill>
              </a:rPr>
              <a:t> 3 </a:t>
            </a:r>
            <a:r>
              <a:rPr lang="uk-UA" b="1" dirty="0" err="1" smtClean="0">
                <a:solidFill>
                  <a:schemeClr val="tx1"/>
                </a:solidFill>
              </a:rPr>
              <a:t>пацієнтям</a:t>
            </a:r>
            <a:r>
              <a:rPr lang="uk-UA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Проліковано 79 хворих з гострим порушенням мозкового кровообігу, 22 хворих померло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2 хворим проведена процедура </a:t>
            </a:r>
            <a:r>
              <a:rPr lang="uk-UA" b="1" dirty="0" err="1" smtClean="0">
                <a:solidFill>
                  <a:schemeClr val="tx1"/>
                </a:solidFill>
              </a:rPr>
              <a:t>тромболізису</a:t>
            </a:r>
            <a:r>
              <a:rPr lang="uk-UA" b="1" dirty="0" smtClean="0">
                <a:solidFill>
                  <a:schemeClr val="tx1"/>
                </a:solidFill>
              </a:rPr>
              <a:t> в 22 відділенні </a:t>
            </a:r>
            <a:r>
              <a:rPr lang="uk-UA" b="1" dirty="0" err="1" smtClean="0">
                <a:solidFill>
                  <a:schemeClr val="tx1"/>
                </a:solidFill>
              </a:rPr>
              <a:t>ВОПНЛ.ім.Ющенка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6957312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Поліклінічне відділення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Ведеться прийом хворих по 23 спеціальностях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5  лікарів володіють технікою ультразвукового обстеження 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За рік в поліклініку звертається  близько 130 тис пацієнтів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Працює УЗД кабінет: 2 апарати УЗД, один з них преміум класу з </a:t>
            </a:r>
            <a:r>
              <a:rPr lang="uk-UA" b="1" dirty="0">
                <a:solidFill>
                  <a:schemeClr val="tx1"/>
                </a:solidFill>
              </a:rPr>
              <a:t>4 датчиками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придбаний в 2017 році.</a:t>
            </a:r>
          </a:p>
          <a:p>
            <a:pPr marL="0" indent="0">
              <a:buNone/>
            </a:pP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Кабінет функціональної діагностики – апарати ЕКГ, </a:t>
            </a:r>
            <a:r>
              <a:rPr lang="uk-UA" b="1" dirty="0" err="1" smtClean="0">
                <a:solidFill>
                  <a:schemeClr val="tx1"/>
                </a:solidFill>
              </a:rPr>
              <a:t>холтер</a:t>
            </a:r>
            <a:r>
              <a:rPr lang="uk-UA" b="1" dirty="0" smtClean="0">
                <a:solidFill>
                  <a:schemeClr val="tx1"/>
                </a:solidFill>
              </a:rPr>
              <a:t>  добового моніторингу  артеріального тиску, </a:t>
            </a:r>
            <a:r>
              <a:rPr lang="uk-UA" b="1" dirty="0" err="1" smtClean="0">
                <a:solidFill>
                  <a:schemeClr val="tx1"/>
                </a:solidFill>
              </a:rPr>
              <a:t>холтер</a:t>
            </a:r>
            <a:r>
              <a:rPr lang="uk-UA" b="1" dirty="0" smtClean="0">
                <a:solidFill>
                  <a:schemeClr val="tx1"/>
                </a:solidFill>
              </a:rPr>
              <a:t> добового моніторингу ЕКГ, апарат ЕКГ з механізмом передачі даних, апарат ЮКАРД-100 з вмонтованим механізмом передачі даних.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Працює рентген кабінет з 4 апаратами  рентгенографії, з них 1 пересувний.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Клініко-діагностична лабораторія з бактеріологічним відділом оснащена-гематологічним аналізатором, аналізатором сечі, 2 біохімічні аналізатори, 2 аналізатори рівня цукру крові.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Аналізатор гематологічний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68" y="2160588"/>
            <a:ext cx="4274277" cy="3881437"/>
          </a:xfrm>
        </p:spPr>
      </p:pic>
    </p:spTree>
    <p:extLst>
      <p:ext uri="{BB962C8B-B14F-4D97-AF65-F5344CB8AC3E}">
        <p14:creationId xmlns:p14="http://schemas.microsoft.com/office/powerpoint/2010/main" val="17827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0"/>
            <a:ext cx="6201737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Кабінет рентгенографії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0" y="521860"/>
            <a:ext cx="8991690" cy="6015068"/>
          </a:xfrm>
        </p:spPr>
      </p:pic>
    </p:spTree>
    <p:extLst>
      <p:ext uri="{BB962C8B-B14F-4D97-AF65-F5344CB8AC3E}">
        <p14:creationId xmlns:p14="http://schemas.microsoft.com/office/powerpoint/2010/main" val="36784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66857" cy="13208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Кабінет ультразвукової діагностики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6768752" cy="6139990"/>
          </a:xfrm>
        </p:spPr>
      </p:pic>
    </p:spTree>
    <p:extLst>
      <p:ext uri="{BB962C8B-B14F-4D97-AF65-F5344CB8AC3E}">
        <p14:creationId xmlns:p14="http://schemas.microsoft.com/office/powerpoint/2010/main" val="27476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-45493"/>
            <a:ext cx="6347713" cy="13208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Кабінет ФГДС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3469"/>
            <a:ext cx="6840760" cy="6409959"/>
          </a:xfrm>
        </p:spPr>
      </p:pic>
    </p:spTree>
    <p:extLst>
      <p:ext uri="{BB962C8B-B14F-4D97-AF65-F5344CB8AC3E}">
        <p14:creationId xmlns:p14="http://schemas.microsoft.com/office/powerpoint/2010/main" val="34430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Інфекційне  відділення</a:t>
            </a:r>
            <a:br>
              <a:rPr lang="uk-UA" dirty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endParaRPr lang="uk-UA" dirty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5 дорослих ліжок, 5 дитячих ліжок</a:t>
            </a:r>
            <a:endParaRPr lang="uk-UA" b="1" dirty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Впродовж останніх декількох років постійно аналізувалась структура госпіталізованих хворих в інфекційному відділенні. Відсоток непрофільних хворих-95-90%Тому прийнято рішення законсервувати інфекційні ліжка. Ми розуміємо , що надалі цього відділення в закладі може не бути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В той же час облаштовані дві палати з окремим входом, з окремим санвузлами, з необхідним обладнанням і оснащенням для госпіталізації хворих з підозрою на інфекційні захворювання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7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Відділення невідкладних станів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4 позакошторисні ліжка</a:t>
            </a:r>
          </a:p>
          <a:p>
            <a:r>
              <a:rPr lang="uk-UA" sz="2000" b="1" dirty="0" smtClean="0">
                <a:solidFill>
                  <a:schemeClr val="tx1"/>
                </a:solidFill>
              </a:rPr>
              <a:t>2 палати з окремим входом, окремим санвузлом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Обладнання:</a:t>
            </a:r>
          </a:p>
          <a:p>
            <a:r>
              <a:rPr lang="uk-UA" sz="2000" b="1" dirty="0" smtClean="0">
                <a:solidFill>
                  <a:schemeClr val="tx1"/>
                </a:solidFill>
              </a:rPr>
              <a:t> апарат ШВЛ</a:t>
            </a:r>
          </a:p>
          <a:p>
            <a:r>
              <a:rPr lang="uk-UA" sz="2000" b="1" dirty="0" smtClean="0">
                <a:solidFill>
                  <a:schemeClr val="tx1"/>
                </a:solidFill>
              </a:rPr>
              <a:t>Централізована подача кисню</a:t>
            </a:r>
          </a:p>
          <a:p>
            <a:r>
              <a:rPr lang="uk-UA" sz="2000" b="1" dirty="0" smtClean="0">
                <a:solidFill>
                  <a:schemeClr val="tx1"/>
                </a:solidFill>
              </a:rPr>
              <a:t>Дефібрилятор</a:t>
            </a:r>
          </a:p>
          <a:p>
            <a:r>
              <a:rPr lang="uk-UA" sz="2000" b="1" dirty="0" err="1" smtClean="0">
                <a:solidFill>
                  <a:schemeClr val="tx1"/>
                </a:solidFill>
              </a:rPr>
              <a:t>Пульсоксиметр</a:t>
            </a:r>
            <a:endParaRPr lang="uk-UA" sz="2000" b="1" dirty="0" smtClean="0">
              <a:solidFill>
                <a:schemeClr val="tx1"/>
              </a:solidFill>
            </a:endParaRPr>
          </a:p>
          <a:p>
            <a:r>
              <a:rPr lang="uk-UA" sz="2000" b="1" dirty="0" smtClean="0">
                <a:solidFill>
                  <a:schemeClr val="tx1"/>
                </a:solidFill>
              </a:rPr>
              <a:t>Електричний відсмоктувач</a:t>
            </a:r>
          </a:p>
          <a:p>
            <a:r>
              <a:rPr lang="uk-UA" sz="2000" b="1" dirty="0" smtClean="0">
                <a:solidFill>
                  <a:schemeClr val="tx1"/>
                </a:solidFill>
              </a:rPr>
              <a:t>Ноші медичні </a:t>
            </a:r>
            <a:r>
              <a:rPr lang="uk-UA" sz="2000" b="1" dirty="0" err="1" smtClean="0">
                <a:solidFill>
                  <a:schemeClr val="tx1"/>
                </a:solidFill>
              </a:rPr>
              <a:t>каталка</a:t>
            </a:r>
            <a:endParaRPr lang="uk-UA" sz="2000" b="1" dirty="0" smtClean="0">
              <a:solidFill>
                <a:schemeClr val="tx1"/>
              </a:solidFill>
            </a:endParaRPr>
          </a:p>
          <a:p>
            <a:r>
              <a:rPr lang="uk-UA" sz="2000" b="1" dirty="0" err="1" smtClean="0">
                <a:solidFill>
                  <a:schemeClr val="tx1"/>
                </a:solidFill>
              </a:rPr>
              <a:t>Опромінювач</a:t>
            </a:r>
            <a:r>
              <a:rPr lang="uk-UA" sz="2000" b="1" dirty="0" smtClean="0">
                <a:solidFill>
                  <a:schemeClr val="tx1"/>
                </a:solidFill>
              </a:rPr>
              <a:t> бактерицидний пересувний</a:t>
            </a:r>
          </a:p>
          <a:p>
            <a:r>
              <a:rPr lang="uk-UA" sz="2000" b="1" dirty="0" smtClean="0">
                <a:solidFill>
                  <a:schemeClr val="tx1"/>
                </a:solidFill>
              </a:rPr>
              <a:t>Електрокардіограф ЮКАРД 100 з вмонтованим механізмом передачі даних</a:t>
            </a:r>
            <a:endParaRPr lang="uk-U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Чисельність населення </a:t>
            </a:r>
            <a:r>
              <a:rPr lang="uk-UA" dirty="0" err="1" smtClean="0">
                <a:solidFill>
                  <a:srgbClr val="FF0000"/>
                </a:solidFill>
              </a:rPr>
              <a:t>Томашпільського</a:t>
            </a:r>
            <a:r>
              <a:rPr lang="uk-UA" dirty="0" smtClean="0">
                <a:solidFill>
                  <a:srgbClr val="FF0000"/>
                </a:solidFill>
              </a:rPr>
              <a:t> району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24744"/>
            <a:ext cx="9144000" cy="5733256"/>
          </a:xfrm>
        </p:spPr>
        <p:txBody>
          <a:bodyPr>
            <a:normAutofit/>
          </a:bodyPr>
          <a:lstStyle/>
          <a:p>
            <a:r>
              <a:rPr lang="uk-UA" sz="2600" dirty="0">
                <a:solidFill>
                  <a:schemeClr val="tx1"/>
                </a:solidFill>
              </a:rPr>
              <a:t>Населення  району - 33127 осіб:</a:t>
            </a:r>
          </a:p>
          <a:p>
            <a:r>
              <a:rPr lang="uk-UA" sz="2600" dirty="0" err="1">
                <a:solidFill>
                  <a:schemeClr val="tx1"/>
                </a:solidFill>
              </a:rPr>
              <a:t>Вапнярська</a:t>
            </a:r>
            <a:r>
              <a:rPr lang="uk-UA" sz="2600" dirty="0">
                <a:solidFill>
                  <a:schemeClr val="tx1"/>
                </a:solidFill>
              </a:rPr>
              <a:t> ОТГ- 8217осіб</a:t>
            </a:r>
          </a:p>
          <a:p>
            <a:r>
              <a:rPr lang="uk-UA" sz="2600" dirty="0" err="1">
                <a:solidFill>
                  <a:schemeClr val="tx1"/>
                </a:solidFill>
              </a:rPr>
              <a:t>Томашпільська</a:t>
            </a:r>
            <a:r>
              <a:rPr lang="uk-UA" sz="2600" dirty="0">
                <a:solidFill>
                  <a:schemeClr val="tx1"/>
                </a:solidFill>
              </a:rPr>
              <a:t> ОТГ-7522 осіб</a:t>
            </a:r>
          </a:p>
          <a:p>
            <a:r>
              <a:rPr lang="uk-UA" sz="2600" dirty="0">
                <a:solidFill>
                  <a:schemeClr val="tx1"/>
                </a:solidFill>
              </a:rPr>
              <a:t>Район-17388 осіб</a:t>
            </a:r>
          </a:p>
          <a:p>
            <a:r>
              <a:rPr lang="uk-UA" sz="2600" dirty="0">
                <a:solidFill>
                  <a:schemeClr val="tx1"/>
                </a:solidFill>
              </a:rPr>
              <a:t>Населення району постійно зменшується, демографічні показники не мають тенденції до </a:t>
            </a:r>
            <a:r>
              <a:rPr lang="uk-UA" sz="2600" dirty="0" smtClean="0">
                <a:solidFill>
                  <a:schemeClr val="tx1"/>
                </a:solidFill>
              </a:rPr>
              <a:t>покращення</a:t>
            </a:r>
          </a:p>
          <a:p>
            <a:pPr marL="0" indent="0">
              <a:buNone/>
            </a:pPr>
            <a:endParaRPr lang="uk-UA" sz="2600" dirty="0">
              <a:solidFill>
                <a:schemeClr val="tx1"/>
              </a:solidFill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095451486"/>
              </p:ext>
            </p:extLst>
          </p:nvPr>
        </p:nvGraphicFramePr>
        <p:xfrm>
          <a:off x="1259632" y="4293096"/>
          <a:ext cx="6336704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62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9" y="13166"/>
            <a:ext cx="8496944" cy="1320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фінансування</a:t>
            </a:r>
            <a:endParaRPr lang="uk-UA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855465"/>
              </p:ext>
            </p:extLst>
          </p:nvPr>
        </p:nvGraphicFramePr>
        <p:xfrm>
          <a:off x="86069" y="836711"/>
          <a:ext cx="8913915" cy="6152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9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84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64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07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Найменування </a:t>
                      </a:r>
                    </a:p>
                  </a:txBody>
                  <a:tcPr marL="63873" marR="63873" marT="31936" marB="31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Фактично використано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2017 р. (</a:t>
                      </a:r>
                      <a:r>
                        <a:rPr lang="uk-UA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тис.грн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 </a:t>
                      </a:r>
                    </a:p>
                  </a:txBody>
                  <a:tcPr marL="63873" marR="63873" marT="31936" marB="31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Затверджено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2018р.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uk-UA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тис.грн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 </a:t>
                      </a:r>
                    </a:p>
                  </a:txBody>
                  <a:tcPr marL="63873" marR="63873" marT="31936" marB="3193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Всього </a:t>
                      </a:r>
                    </a:p>
                  </a:txBody>
                  <a:tcPr marL="63873" marR="63873" marT="31936" marB="31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20395,4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L="63873" marR="63873" marT="31936" marB="319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20225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(100%)  </a:t>
                      </a:r>
                    </a:p>
                  </a:txBody>
                  <a:tcPr marL="63873" marR="63873" marT="31936" marB="3193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2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uk-UA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оплата праці з нарахуванням </a:t>
                      </a:r>
                    </a:p>
                  </a:txBody>
                  <a:tcPr marL="63873" marR="63873" marT="31936" marB="31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16096,3 (78,9%)</a:t>
                      </a:r>
                    </a:p>
                  </a:txBody>
                  <a:tcPr marL="63873" marR="63873" marT="31936" marB="319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16576,0 (82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0%)</a:t>
                      </a:r>
                    </a:p>
                  </a:txBody>
                  <a:tcPr marL="63873" marR="63873" marT="31936" marB="31936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9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Предмети,матеріали,обладнання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та інвентар</a:t>
                      </a:r>
                    </a:p>
                  </a:txBody>
                  <a:tcPr marL="63873" marR="63873" marT="31936" marB="31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561,7 (2,8%)</a:t>
                      </a:r>
                    </a:p>
                  </a:txBody>
                  <a:tcPr marL="63873" marR="63873" marT="31936" marB="319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290,8 (1,4%)</a:t>
                      </a:r>
                    </a:p>
                  </a:txBody>
                  <a:tcPr marL="63873" marR="63873" marT="31936" marB="31936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2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Медикаменти, перев’язувальні матеріали </a:t>
                      </a:r>
                    </a:p>
                  </a:txBody>
                  <a:tcPr marL="63873" marR="63873" marT="31936" marB="31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682,6 (3,4%)</a:t>
                      </a:r>
                    </a:p>
                  </a:txBody>
                  <a:tcPr marL="63873" marR="63873" marT="31936" marB="319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275,0 (1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4%)</a:t>
                      </a:r>
                    </a:p>
                  </a:txBody>
                  <a:tcPr marL="63873" marR="63873" marT="31936" marB="31936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Продукти харчування </a:t>
                      </a:r>
                    </a:p>
                  </a:txBody>
                  <a:tcPr marL="63873" marR="63873" marT="31936" marB="31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314,8 (1,5%)</a:t>
                      </a:r>
                    </a:p>
                  </a:txBody>
                  <a:tcPr marL="63873" marR="63873" marT="31936" marB="319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270,0 (1,3%)</a:t>
                      </a:r>
                    </a:p>
                  </a:txBody>
                  <a:tcPr marL="63873" marR="63873" marT="31936" marB="31936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послуг(крім комунальних)</a:t>
                      </a:r>
                    </a:p>
                  </a:txBody>
                  <a:tcPr marL="63873" marR="63873" marT="31936" marB="31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229,1 (1,1%)</a:t>
                      </a:r>
                    </a:p>
                  </a:txBody>
                  <a:tcPr marL="63873" marR="63873" marT="31936" marB="319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170,2 (0,8%)</a:t>
                      </a:r>
                    </a:p>
                  </a:txBody>
                  <a:tcPr marL="63873" marR="63873" marT="31936" marB="31936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Видатки на відрядження</a:t>
                      </a:r>
                    </a:p>
                  </a:txBody>
                  <a:tcPr marL="63873" marR="63873" marT="31936" marB="31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81,8 (0,4%)</a:t>
                      </a:r>
                    </a:p>
                  </a:txBody>
                  <a:tcPr marL="63873" marR="63873" marT="31936" marB="319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150,0 (0,7%)</a:t>
                      </a:r>
                    </a:p>
                  </a:txBody>
                  <a:tcPr marL="63873" marR="63873" marT="31936" marB="31936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0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комунальних послуг та енергоносіїв </a:t>
                      </a:r>
                    </a:p>
                  </a:txBody>
                  <a:tcPr marL="63873" marR="63873" marT="31936" marB="31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1991,9 (9,8 %)</a:t>
                      </a:r>
                    </a:p>
                  </a:txBody>
                  <a:tcPr marL="63873" marR="63873" marT="31936" marB="319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1852,7 (9,2%)</a:t>
                      </a:r>
                    </a:p>
                  </a:txBody>
                  <a:tcPr marL="63873" marR="63873" marT="31936" marB="31936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Виплата пенсій та допомоги</a:t>
                      </a:r>
                    </a:p>
                  </a:txBody>
                  <a:tcPr marL="63873" marR="63873" marT="31936" marB="31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87,0 (0,4%)</a:t>
                      </a:r>
                    </a:p>
                  </a:txBody>
                  <a:tcPr marL="63873" marR="63873" marT="31936" marB="319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120,0 (0,6%)</a:t>
                      </a:r>
                    </a:p>
                  </a:txBody>
                  <a:tcPr marL="63873" marR="63873" marT="31936" marB="31936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45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Інші виплати населенню (в </a:t>
                      </a:r>
                      <a:r>
                        <a:rPr lang="uk-UA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видатки на відшкодування вартості препаратів інсуліну)</a:t>
                      </a:r>
                    </a:p>
                  </a:txBody>
                  <a:tcPr marL="63873" marR="63873" marT="31936" marB="3193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350,2 (1,7%)</a:t>
                      </a:r>
                    </a:p>
                  </a:txBody>
                  <a:tcPr marL="63873" marR="63873" marT="31936" marB="3193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520,5 (2,6%)</a:t>
                      </a:r>
                    </a:p>
                  </a:txBody>
                  <a:tcPr marL="63873" marR="63873" marT="31936" marB="31936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6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604251"/>
              </p:ext>
            </p:extLst>
          </p:nvPr>
        </p:nvGraphicFramePr>
        <p:xfrm>
          <a:off x="107504" y="0"/>
          <a:ext cx="903649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48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163244"/>
              </p:ext>
            </p:extLst>
          </p:nvPr>
        </p:nvGraphicFramePr>
        <p:xfrm>
          <a:off x="107504" y="0"/>
          <a:ext cx="903649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79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892480" cy="1052736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Видатки на медикаменти та харчування</a:t>
            </a:r>
            <a:endParaRPr lang="uk-UA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400572"/>
              </p:ext>
            </p:extLst>
          </p:nvPr>
        </p:nvGraphicFramePr>
        <p:xfrm>
          <a:off x="251520" y="1556791"/>
          <a:ext cx="8892480" cy="4935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0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2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96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</a:rPr>
                        <a:t>Найменування 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7" marR="66437" marT="33218" marB="332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>
                          <a:solidFill>
                            <a:schemeClr val="tx1"/>
                          </a:solidFill>
                          <a:effectLst/>
                        </a:rPr>
                        <a:t>2017 фактично (грн.) 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7" marR="66437" marT="33218" marB="332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>
                          <a:solidFill>
                            <a:schemeClr val="tx1"/>
                          </a:solidFill>
                          <a:effectLst/>
                        </a:rPr>
                        <a:t>За І кв. 2018р (грн.) 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7" marR="66437" marT="33218" marB="332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2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</a:rPr>
                        <a:t>Фактичні видатки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</a:rPr>
                        <a:t>медикаменти на 1 ліжко-день 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7" marR="66437" marT="33218" marB="332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</a:rPr>
                        <a:t>38,99 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7" marR="66437" marT="33218" marB="332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>
                          <a:solidFill>
                            <a:schemeClr val="tx1"/>
                          </a:solidFill>
                          <a:effectLst/>
                        </a:rPr>
                        <a:t>24,70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7" marR="66437" marT="33218" marB="3321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2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uk-UA" sz="2000" kern="1200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</a:rPr>
                        <a:t>. для інвалідів ІІ світової війни та учасників АТО 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7" marR="66437" marT="33218" marB="332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</a:rPr>
                        <a:t>73,75 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7" marR="66437" marT="33218" marB="332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</a:rPr>
                        <a:t>67,20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7" marR="66437" marT="33218" marB="3321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2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</a:rPr>
                        <a:t>Фактичні видатки на харчування на 1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ліжко-день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7" marR="66437" marT="33218" marB="332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16,70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16,25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2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</a:rPr>
                        <a:t>      в </a:t>
                      </a:r>
                      <a:r>
                        <a:rPr lang="uk-UA" sz="2000" kern="1200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</a:rPr>
                        <a:t>. для інвалідів ІІ світової війни та учасників АТО 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7" marR="66437" marT="33218" marB="332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</a:rPr>
                        <a:t>55,00 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7" marR="66437" marT="33218" marB="332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>
                          <a:solidFill>
                            <a:schemeClr val="tx1"/>
                          </a:solidFill>
                          <a:effectLst/>
                        </a:rPr>
                        <a:t>55,00 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7" marR="66437" marT="33218" marB="3321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9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5976664"/>
          </a:xfrm>
        </p:spPr>
        <p:txBody>
          <a:bodyPr>
            <a:noAutofit/>
          </a:bodyPr>
          <a:lstStyle/>
          <a:p>
            <a:pPr algn="ctr"/>
            <a:r>
              <a:rPr lang="uk-UA" sz="9600" dirty="0" smtClean="0">
                <a:solidFill>
                  <a:srgbClr val="FF0000"/>
                </a:solidFill>
              </a:rPr>
              <a:t/>
            </a:r>
            <a:br>
              <a:rPr lang="uk-UA" sz="9600" dirty="0" smtClean="0">
                <a:solidFill>
                  <a:srgbClr val="FF0000"/>
                </a:solidFill>
              </a:rPr>
            </a:br>
            <a:r>
              <a:rPr lang="uk-UA" sz="9600" dirty="0" smtClean="0">
                <a:solidFill>
                  <a:srgbClr val="FF0000"/>
                </a:solidFill>
              </a:rPr>
              <a:t>ДЯКУЮ ЗА УВАГУ!</a:t>
            </a:r>
            <a:br>
              <a:rPr lang="uk-UA" sz="9600" dirty="0" smtClean="0">
                <a:solidFill>
                  <a:srgbClr val="FF0000"/>
                </a:solidFill>
              </a:rPr>
            </a:br>
            <a:endParaRPr lang="uk-UA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НАСЕЛЕННЯ РАЙОНУ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7922841" cy="3880773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НАСЕЛЕННЯ 					33127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ЧОЛОВІКИ					15324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ЖІНКИ						17803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ДОРОСЛІ СТАРШЕ 18			27085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ПРАЦЕЗДАТНИЙ ВІК			19584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ДІТИ( 0-14) 					5158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ПІДЛІТКИ (15-17)				884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ЖІНКИ ФЕРТИЛЬНОГО ВІКУ	7437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0757"/>
            <a:ext cx="8496944" cy="10734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Чисельність населення районів Південного госпітального округу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32941" cy="5976664"/>
          </a:xfrm>
        </p:spPr>
        <p:txBody>
          <a:bodyPr>
            <a:normAutofit/>
          </a:bodyPr>
          <a:lstStyle/>
          <a:p>
            <a:r>
              <a:rPr lang="uk-UA" sz="2200" dirty="0" smtClean="0"/>
              <a:t>Томашпільський-33127</a:t>
            </a:r>
          </a:p>
          <a:p>
            <a:r>
              <a:rPr lang="uk-UA" sz="2200" dirty="0" err="1" smtClean="0"/>
              <a:t>Крижопільський</a:t>
            </a:r>
            <a:r>
              <a:rPr lang="uk-UA" sz="2200" dirty="0" smtClean="0"/>
              <a:t> -33417</a:t>
            </a:r>
          </a:p>
          <a:p>
            <a:r>
              <a:rPr lang="uk-UA" sz="2200" dirty="0" smtClean="0"/>
              <a:t>Тульчинський -55358</a:t>
            </a:r>
          </a:p>
          <a:p>
            <a:r>
              <a:rPr lang="uk-UA" sz="2200" dirty="0" err="1" smtClean="0"/>
              <a:t>Піщанський</a:t>
            </a:r>
            <a:r>
              <a:rPr lang="uk-UA" sz="2200" dirty="0" smtClean="0"/>
              <a:t> -20912</a:t>
            </a:r>
          </a:p>
          <a:p>
            <a:pPr marL="0" indent="0">
              <a:buNone/>
            </a:pPr>
            <a:endParaRPr lang="uk-UA" sz="36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65987824"/>
              </p:ext>
            </p:extLst>
          </p:nvPr>
        </p:nvGraphicFramePr>
        <p:xfrm>
          <a:off x="1619672" y="2996953"/>
          <a:ext cx="5832648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98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>
            <a:extLst>
              <a:ext uri="{FF2B5EF4-FFF2-40B4-BE49-F238E27FC236}">
                <a16:creationId xmlns="" xmlns:a16="http://schemas.microsoft.com/office/drawing/2014/main" id="{F56E93BF-15F2-4063-82ED-59FAC1335F34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1825439"/>
              </p:ext>
            </p:extLst>
          </p:nvPr>
        </p:nvGraphicFramePr>
        <p:xfrm>
          <a:off x="395536" y="1484784"/>
          <a:ext cx="8537431" cy="547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E58D9D65-41F5-4D44-8338-DD8DDEA998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6591"/>
            <a:ext cx="9144000" cy="2283463"/>
          </a:xfrm>
        </p:spPr>
        <p:txBody>
          <a:bodyPr>
            <a:normAutofit/>
          </a:bodyPr>
          <a:lstStyle/>
          <a:p>
            <a:pPr algn="ctr"/>
            <a:r>
              <a:rPr lang="uk-UA" altLang="uk-UA" sz="2400" b="1" dirty="0">
                <a:solidFill>
                  <a:srgbClr val="FF0000"/>
                </a:solidFill>
              </a:rPr>
              <a:t>Народжуваність та смертність</a:t>
            </a:r>
            <a:br>
              <a:rPr lang="uk-UA" altLang="uk-UA" sz="2400" b="1" dirty="0">
                <a:solidFill>
                  <a:srgbClr val="FF0000"/>
                </a:solidFill>
              </a:rPr>
            </a:br>
            <a:r>
              <a:rPr lang="uk-UA" altLang="uk-UA" sz="2000" b="1" dirty="0">
                <a:solidFill>
                  <a:srgbClr val="FF0000"/>
                </a:solidFill>
              </a:rPr>
              <a:t> </a:t>
            </a:r>
            <a:r>
              <a:rPr lang="uk-UA" altLang="uk-UA" sz="1800" b="1" dirty="0">
                <a:solidFill>
                  <a:srgbClr val="FF0000"/>
                </a:solidFill>
              </a:rPr>
              <a:t>(на 1000 всього населення</a:t>
            </a:r>
            <a:r>
              <a:rPr lang="uk-UA" altLang="uk-UA" sz="1800" b="1" dirty="0" smtClean="0">
                <a:solidFill>
                  <a:srgbClr val="FF0000"/>
                </a:solidFill>
              </a:rPr>
              <a:t>) по </a:t>
            </a:r>
            <a:r>
              <a:rPr lang="uk-UA" altLang="uk-UA" sz="1800" b="1" dirty="0" err="1" smtClean="0">
                <a:solidFill>
                  <a:srgbClr val="FF0000"/>
                </a:solidFill>
              </a:rPr>
              <a:t>Томашпільському</a:t>
            </a:r>
            <a:r>
              <a:rPr lang="uk-UA" altLang="uk-UA" sz="1800" b="1" dirty="0" smtClean="0">
                <a:solidFill>
                  <a:srgbClr val="FF0000"/>
                </a:solidFill>
              </a:rPr>
              <a:t> районі</a:t>
            </a:r>
            <a:br>
              <a:rPr lang="uk-UA" altLang="uk-UA" sz="1800" b="1" dirty="0" smtClean="0">
                <a:solidFill>
                  <a:srgbClr val="FF0000"/>
                </a:solidFill>
              </a:rPr>
            </a:b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Показники народжуваності в районі впродовж останніх років не мають чіткої тенденції до зростання. Показники смертності перевищують середньо обласні показники </a:t>
            </a:r>
            <a:b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altLang="uk-UA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13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9477" r="-4921"/>
          <a:stretch/>
        </p:blipFill>
        <p:spPr>
          <a:xfrm>
            <a:off x="0" y="1268760"/>
            <a:ext cx="9118134" cy="43214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5172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+mn-lt"/>
              </a:rPr>
              <a:t>Природнє скорочення населення в районі залишається високим і перевищує середньо обласні показники. Демографічні показники погіршуються відповідно до соціально-економічної ситуації в Україні та в районі.</a:t>
            </a:r>
            <a:endParaRPr lang="uk-UA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326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Природній приріст</a:t>
            </a:r>
          </a:p>
          <a:p>
            <a:pPr algn="ctr"/>
            <a:r>
              <a:rPr lang="uk-UA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 </a:t>
            </a:r>
            <a:r>
              <a:rPr lang="uk-UA" sz="24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Томашпільському</a:t>
            </a:r>
            <a:r>
              <a:rPr lang="uk-UA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району</a:t>
            </a:r>
            <a:endParaRPr lang="uk-UA" sz="2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75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3423</TotalTime>
  <Words>1717</Words>
  <Application>Microsoft Office PowerPoint</Application>
  <PresentationFormat>Экран (4:3)</PresentationFormat>
  <Paragraphs>493</Paragraphs>
  <Slides>54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КУ « Томашпільська ЦРЛ»</vt:lpstr>
      <vt:lpstr>Історична довідка</vt:lpstr>
      <vt:lpstr>Заклади охорони здоров'я району</vt:lpstr>
      <vt:lpstr>Чисельність населення Томашпільського району</vt:lpstr>
      <vt:lpstr>НАСЕЛЕННЯ РАЙОНУ</vt:lpstr>
      <vt:lpstr>Чисельність населення районів Південного госпітального округу</vt:lpstr>
      <vt:lpstr>Народжуваність та смертність  (на 1000 всього населення) по Томашпільському районі Показники народжуваності в районі впродовж останніх років не мають чіткої тенденції до зростання. Показники смертності перевищують середньо обласні показники  </vt:lpstr>
      <vt:lpstr>Презентация PowerPoint</vt:lpstr>
      <vt:lpstr>НАРОДЖУВАНІСТЬ  райони Південного госпітального округу </vt:lpstr>
      <vt:lpstr>Смертність  райони Південного госпітального округу</vt:lpstr>
      <vt:lpstr>Структура смертності по Томашпільському району за 2017 рік</vt:lpstr>
      <vt:lpstr>Презентация PowerPoint</vt:lpstr>
      <vt:lpstr>Природній приріст райони Південного госпітального округу</vt:lpstr>
      <vt:lpstr>КАДРИ</vt:lpstr>
      <vt:lpstr>Середній медперсонал</vt:lpstr>
      <vt:lpstr>Структура закладу</vt:lpstr>
      <vt:lpstr>Матеріально-технічна база</vt:lpstr>
      <vt:lpstr>Презентация PowerPoint</vt:lpstr>
      <vt:lpstr> Медичне обладнання</vt:lpstr>
      <vt:lpstr>Презентация PowerPoint</vt:lpstr>
      <vt:lpstr>Презентация PowerPoint</vt:lpstr>
      <vt:lpstr>Потужність ліжкового фонду ЦРЛ</vt:lpstr>
      <vt:lpstr>Показники роботи стаціонару забезпеченість ліжками</vt:lpstr>
      <vt:lpstr>ПОКАЗНИКИ РОБОТИ СТАЦІОНАРУ</vt:lpstr>
      <vt:lpstr>Площа</vt:lpstr>
      <vt:lpstr>Госпіталізовані хворі </vt:lpstr>
      <vt:lpstr>Пологове відділення</vt:lpstr>
      <vt:lpstr>Презентация PowerPoint</vt:lpstr>
      <vt:lpstr>Хірургічне відділення</vt:lpstr>
      <vt:lpstr>Кількість операцій виконаних в стаціонарі  (на 10 тис населення)  ЗОЗ округу</vt:lpstr>
      <vt:lpstr>Хірургічна активність  ЗОЗ округу</vt:lpstr>
      <vt:lpstr>Відсоток ургентних операцій ЗОЗ округу</vt:lpstr>
      <vt:lpstr>Число ургентних операцій ЗОЗ округу інтенсивний показник</vt:lpstr>
      <vt:lpstr>Хірургічне відділення операційний блок</vt:lpstr>
      <vt:lpstr>  Апарат для вакуумної терапії ран</vt:lpstr>
      <vt:lpstr>Відділення анестезіології та інтенсивної терапії</vt:lpstr>
      <vt:lpstr>Відділення анестезіології  та інтенсивної терапії</vt:lpstr>
      <vt:lpstr>Дитяче відділення</vt:lpstr>
      <vt:lpstr>Дитяче відділення </vt:lpstr>
      <vt:lpstr>Дитяче відділення</vt:lpstr>
      <vt:lpstr>Терапевтичне відділення </vt:lpstr>
      <vt:lpstr>Поліклінічне відділення </vt:lpstr>
      <vt:lpstr>Аналізатор гематологічний</vt:lpstr>
      <vt:lpstr>Кабінет рентгенографії</vt:lpstr>
      <vt:lpstr>Кабінет ультразвукової діагностики</vt:lpstr>
      <vt:lpstr>Кабінет ФГДС</vt:lpstr>
      <vt:lpstr>Інфекційне  відділення </vt:lpstr>
      <vt:lpstr>Відділення невідкладних станів</vt:lpstr>
      <vt:lpstr>фінансування</vt:lpstr>
      <vt:lpstr>Презентация PowerPoint</vt:lpstr>
      <vt:lpstr>Презентация PowerPoint</vt:lpstr>
      <vt:lpstr>Видатки на медикаменти та харчування</vt:lpstr>
      <vt:lpstr> ДЯКУЮ ЗА УВАГУ!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1722</cp:lastModifiedBy>
  <cp:revision>227</cp:revision>
  <cp:lastPrinted>2018-05-31T06:26:40Z</cp:lastPrinted>
  <dcterms:created xsi:type="dcterms:W3CDTF">2016-02-23T14:36:31Z</dcterms:created>
  <dcterms:modified xsi:type="dcterms:W3CDTF">2018-08-20T06:22:47Z</dcterms:modified>
</cp:coreProperties>
</file>